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66" r:id="rId2"/>
    <p:sldId id="257" r:id="rId3"/>
    <p:sldId id="258" r:id="rId4"/>
    <p:sldId id="273" r:id="rId5"/>
    <p:sldId id="259" r:id="rId6"/>
    <p:sldId id="260" r:id="rId7"/>
    <p:sldId id="271" r:id="rId8"/>
    <p:sldId id="267" r:id="rId9"/>
    <p:sldId id="272" r:id="rId10"/>
    <p:sldId id="261" r:id="rId11"/>
    <p:sldId id="274" r:id="rId12"/>
    <p:sldId id="268" r:id="rId13"/>
    <p:sldId id="269" r:id="rId14"/>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24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9C2BA"/>
    <a:srgbClr val="651D32"/>
    <a:srgbClr val="742E43"/>
    <a:srgbClr val="5F293B"/>
    <a:srgbClr val="7B4651"/>
    <a:srgbClr val="712B3F"/>
    <a:srgbClr val="642F41"/>
    <a:srgbClr val="992D49"/>
    <a:srgbClr val="A0324E"/>
    <a:srgbClr val="DBC8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248" autoAdjust="0"/>
    <p:restoredTop sz="96391" autoAdjust="0"/>
  </p:normalViewPr>
  <p:slideViewPr>
    <p:cSldViewPr>
      <p:cViewPr varScale="1">
        <p:scale>
          <a:sx n="115" d="100"/>
          <a:sy n="115" d="100"/>
        </p:scale>
        <p:origin x="1974" y="114"/>
      </p:cViewPr>
      <p:guideLst>
        <p:guide orient="horz" pos="754"/>
        <p:guide pos="249"/>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0677C24-B267-42B4-A6DA-E2D49EAB81AC}" type="datetimeFigureOut">
              <a:rPr lang="es-MX" smtClean="0"/>
              <a:t>22/11/2022</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8E3928-1AF9-4754-AEC5-36B8A96076B6}" type="slidenum">
              <a:rPr lang="es-MX" smtClean="0"/>
              <a:t>‹Nº›</a:t>
            </a:fld>
            <a:endParaRPr lang="es-MX"/>
          </a:p>
        </p:txBody>
      </p:sp>
    </p:spTree>
    <p:extLst>
      <p:ext uri="{BB962C8B-B14F-4D97-AF65-F5344CB8AC3E}">
        <p14:creationId xmlns:p14="http://schemas.microsoft.com/office/powerpoint/2010/main" val="34052765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B28E3928-1AF9-4754-AEC5-36B8A96076B6}" type="slidenum">
              <a:rPr lang="es-MX" smtClean="0"/>
              <a:t>2</a:t>
            </a:fld>
            <a:endParaRPr lang="es-MX"/>
          </a:p>
        </p:txBody>
      </p:sp>
    </p:spTree>
    <p:extLst>
      <p:ext uri="{BB962C8B-B14F-4D97-AF65-F5344CB8AC3E}">
        <p14:creationId xmlns:p14="http://schemas.microsoft.com/office/powerpoint/2010/main" val="260296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4138616261"/>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4"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Tree>
    <p:extLst>
      <p:ext uri="{BB962C8B-B14F-4D97-AF65-F5344CB8AC3E}">
        <p14:creationId xmlns:p14="http://schemas.microsoft.com/office/powerpoint/2010/main" val="1621039698"/>
      </p:ext>
    </p:extLst>
  </p:cSld>
  <p:clrMapOvr>
    <a:masterClrMapping/>
  </p:clrMapOvr>
  <p:extLst mod="1">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1" name="Grupo 10"/>
          <p:cNvGrpSpPr/>
          <p:nvPr userDrawn="1"/>
        </p:nvGrpSpPr>
        <p:grpSpPr>
          <a:xfrm>
            <a:off x="-23392" y="-27384"/>
            <a:ext cx="9162000" cy="864000"/>
            <a:chOff x="0" y="0"/>
            <a:chExt cx="7722407" cy="1079500"/>
          </a:xfrm>
        </p:grpSpPr>
        <p:sp>
          <p:nvSpPr>
            <p:cNvPr id="13" name="Rectángulo 480"/>
            <p:cNvSpPr/>
            <p:nvPr userDrawn="1"/>
          </p:nvSpPr>
          <p:spPr>
            <a:xfrm rot="5400000" flipV="1">
              <a:off x="843799" y="-843799"/>
              <a:ext cx="1079500" cy="2767097"/>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341455 w 4372800"/>
                <a:gd name="connsiteY0" fmla="*/ 23168 h 6092380"/>
                <a:gd name="connsiteX1" fmla="*/ 4372800 w 4372800"/>
                <a:gd name="connsiteY1" fmla="*/ 0 h 6092380"/>
                <a:gd name="connsiteX2" fmla="*/ 0 w 4372800"/>
                <a:gd name="connsiteY2" fmla="*/ 6092380 h 6092380"/>
                <a:gd name="connsiteX3" fmla="*/ 341455 w 4372800"/>
                <a:gd name="connsiteY3" fmla="*/ 23168 h 6092380"/>
                <a:gd name="connsiteX0" fmla="*/ 65769 w 4372800"/>
                <a:gd name="connsiteY0" fmla="*/ 46335 h 6092380"/>
                <a:gd name="connsiteX1" fmla="*/ 4372800 w 4372800"/>
                <a:gd name="connsiteY1" fmla="*/ 0 h 6092380"/>
                <a:gd name="connsiteX2" fmla="*/ 0 w 4372800"/>
                <a:gd name="connsiteY2" fmla="*/ 6092380 h 6092380"/>
                <a:gd name="connsiteX3" fmla="*/ 65769 w 4372800"/>
                <a:gd name="connsiteY3" fmla="*/ 46335 h 6092380"/>
                <a:gd name="connsiteX0" fmla="*/ 65769 w 5084259"/>
                <a:gd name="connsiteY0" fmla="*/ 13997 h 6060042"/>
                <a:gd name="connsiteX1" fmla="*/ 5084260 w 5084259"/>
                <a:gd name="connsiteY1" fmla="*/ -1 h 6060042"/>
                <a:gd name="connsiteX2" fmla="*/ 0 w 5084259"/>
                <a:gd name="connsiteY2" fmla="*/ 6060042 h 6060042"/>
                <a:gd name="connsiteX3" fmla="*/ 65769 w 5084259"/>
                <a:gd name="connsiteY3" fmla="*/ 13997 h 6060042"/>
              </a:gdLst>
              <a:ahLst/>
              <a:cxnLst>
                <a:cxn ang="0">
                  <a:pos x="connsiteX0" y="connsiteY0"/>
                </a:cxn>
                <a:cxn ang="0">
                  <a:pos x="connsiteX1" y="connsiteY1"/>
                </a:cxn>
                <a:cxn ang="0">
                  <a:pos x="connsiteX2" y="connsiteY2"/>
                </a:cxn>
                <a:cxn ang="0">
                  <a:pos x="connsiteX3" y="connsiteY3"/>
                </a:cxn>
              </a:cxnLst>
              <a:rect l="l" t="t" r="r" b="b"/>
              <a:pathLst>
                <a:path w="5084259" h="6060042">
                  <a:moveTo>
                    <a:pt x="65769" y="13997"/>
                  </a:moveTo>
                  <a:lnTo>
                    <a:pt x="5084260" y="-1"/>
                  </a:lnTo>
                  <a:lnTo>
                    <a:pt x="0" y="6060042"/>
                  </a:lnTo>
                  <a:lnTo>
                    <a:pt x="65769" y="13997"/>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4" name="Rectángulo 480"/>
            <p:cNvSpPr/>
            <p:nvPr userDrawn="1"/>
          </p:nvSpPr>
          <p:spPr>
            <a:xfrm rot="5400000" flipH="1" flipV="1">
              <a:off x="2653549" y="-977149"/>
              <a:ext cx="1067435" cy="3044825"/>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837615 w 2658522"/>
                <a:gd name="connsiteY0" fmla="*/ 0 h 7332043"/>
                <a:gd name="connsiteX1" fmla="*/ 2658522 w 2658522"/>
                <a:gd name="connsiteY1" fmla="*/ 2185810 h 7332043"/>
                <a:gd name="connsiteX2" fmla="*/ 0 w 2658522"/>
                <a:gd name="connsiteY2" fmla="*/ 7332043 h 7332043"/>
                <a:gd name="connsiteX3" fmla="*/ 837615 w 2658522"/>
                <a:gd name="connsiteY3" fmla="*/ 0 h 7332043"/>
                <a:gd name="connsiteX0" fmla="*/ 1581896 w 2658522"/>
                <a:gd name="connsiteY0" fmla="*/ 0 h 7566887"/>
                <a:gd name="connsiteX1" fmla="*/ 2658522 w 2658522"/>
                <a:gd name="connsiteY1" fmla="*/ 2420654 h 7566887"/>
                <a:gd name="connsiteX2" fmla="*/ 0 w 2658522"/>
                <a:gd name="connsiteY2" fmla="*/ 7566887 h 7566887"/>
                <a:gd name="connsiteX3" fmla="*/ 1581896 w 2658522"/>
                <a:gd name="connsiteY3" fmla="*/ 0 h 7566887"/>
                <a:gd name="connsiteX0" fmla="*/ 1352886 w 2429512"/>
                <a:gd name="connsiteY0" fmla="*/ 0 h 6946130"/>
                <a:gd name="connsiteX1" fmla="*/ 2429512 w 2429512"/>
                <a:gd name="connsiteY1" fmla="*/ 2420654 h 6946130"/>
                <a:gd name="connsiteX2" fmla="*/ 0 w 2429512"/>
                <a:gd name="connsiteY2" fmla="*/ 6946130 h 6946130"/>
                <a:gd name="connsiteX3" fmla="*/ 1352886 w 2429512"/>
                <a:gd name="connsiteY3" fmla="*/ 0 h 6946130"/>
                <a:gd name="connsiteX0" fmla="*/ 1352886 w 2429512"/>
                <a:gd name="connsiteY0" fmla="*/ 0 h 6946130"/>
                <a:gd name="connsiteX1" fmla="*/ 2429513 w 2429512"/>
                <a:gd name="connsiteY1" fmla="*/ 2571125 h 6946130"/>
                <a:gd name="connsiteX2" fmla="*/ 0 w 2429512"/>
                <a:gd name="connsiteY2" fmla="*/ 6946130 h 6946130"/>
                <a:gd name="connsiteX3" fmla="*/ 1352886 w 2429512"/>
                <a:gd name="connsiteY3" fmla="*/ 0 h 6946130"/>
                <a:gd name="connsiteX0" fmla="*/ 1352886 w 2429512"/>
                <a:gd name="connsiteY0" fmla="*/ 0 h 6946130"/>
                <a:gd name="connsiteX1" fmla="*/ 2429513 w 2429512"/>
                <a:gd name="connsiteY1" fmla="*/ 2571125 h 6946130"/>
                <a:gd name="connsiteX2" fmla="*/ 0 w 2429512"/>
                <a:gd name="connsiteY2" fmla="*/ 6946130 h 6946130"/>
                <a:gd name="connsiteX3" fmla="*/ 1352886 w 2429512"/>
                <a:gd name="connsiteY3" fmla="*/ 0 h 6946130"/>
                <a:gd name="connsiteX0" fmla="*/ 1352886 w 2482072"/>
                <a:gd name="connsiteY0" fmla="*/ 0 h 6946130"/>
                <a:gd name="connsiteX1" fmla="*/ 2482073 w 2482072"/>
                <a:gd name="connsiteY1" fmla="*/ 2571125 h 6946130"/>
                <a:gd name="connsiteX2" fmla="*/ 0 w 2482072"/>
                <a:gd name="connsiteY2" fmla="*/ 6946130 h 6946130"/>
                <a:gd name="connsiteX3" fmla="*/ 1352886 w 2482072"/>
                <a:gd name="connsiteY3" fmla="*/ 0 h 6946130"/>
                <a:gd name="connsiteX0" fmla="*/ 1515223 w 2644409"/>
                <a:gd name="connsiteY0" fmla="*/ 0 h 6650505"/>
                <a:gd name="connsiteX1" fmla="*/ 2644410 w 2644409"/>
                <a:gd name="connsiteY1" fmla="*/ 2571125 h 6650505"/>
                <a:gd name="connsiteX2" fmla="*/ 1 w 2644409"/>
                <a:gd name="connsiteY2" fmla="*/ 6650506 h 6650505"/>
                <a:gd name="connsiteX3" fmla="*/ 1515223 w 2644409"/>
                <a:gd name="connsiteY3" fmla="*/ 0 h 6650505"/>
                <a:gd name="connsiteX0" fmla="*/ 1515223 w 2636128"/>
                <a:gd name="connsiteY0" fmla="*/ 0 h 6650505"/>
                <a:gd name="connsiteX1" fmla="*/ 2636128 w 2636128"/>
                <a:gd name="connsiteY1" fmla="*/ 2580359 h 6650505"/>
                <a:gd name="connsiteX2" fmla="*/ 1 w 2636128"/>
                <a:gd name="connsiteY2" fmla="*/ 6650506 h 6650505"/>
                <a:gd name="connsiteX3" fmla="*/ 1515223 w 2636128"/>
                <a:gd name="connsiteY3" fmla="*/ 0 h 6650505"/>
                <a:gd name="connsiteX0" fmla="*/ 1515223 w 2591071"/>
                <a:gd name="connsiteY0" fmla="*/ 0 h 6650505"/>
                <a:gd name="connsiteX1" fmla="*/ 2591071 w 2591071"/>
                <a:gd name="connsiteY1" fmla="*/ 2571866 h 6650505"/>
                <a:gd name="connsiteX2" fmla="*/ 1 w 2591071"/>
                <a:gd name="connsiteY2" fmla="*/ 6650506 h 6650505"/>
                <a:gd name="connsiteX3" fmla="*/ 1515223 w 2591071"/>
                <a:gd name="connsiteY3" fmla="*/ 0 h 6650505"/>
                <a:gd name="connsiteX0" fmla="*/ 1515223 w 2591071"/>
                <a:gd name="connsiteY0" fmla="*/ 0 h 6650505"/>
                <a:gd name="connsiteX1" fmla="*/ 2591072 w 2591071"/>
                <a:gd name="connsiteY1" fmla="*/ 2512246 h 6650505"/>
                <a:gd name="connsiteX2" fmla="*/ 1 w 2591071"/>
                <a:gd name="connsiteY2" fmla="*/ 6650506 h 6650505"/>
                <a:gd name="connsiteX3" fmla="*/ 1515223 w 2591071"/>
                <a:gd name="connsiteY3" fmla="*/ 0 h 6650505"/>
                <a:gd name="connsiteX0" fmla="*/ 1515223 w 2629721"/>
                <a:gd name="connsiteY0" fmla="*/ 0 h 6650505"/>
                <a:gd name="connsiteX1" fmla="*/ 2629722 w 2629721"/>
                <a:gd name="connsiteY1" fmla="*/ 2573917 h 6650505"/>
                <a:gd name="connsiteX2" fmla="*/ 1 w 2629721"/>
                <a:gd name="connsiteY2" fmla="*/ 6650506 h 6650505"/>
                <a:gd name="connsiteX3" fmla="*/ 1515223 w 2629721"/>
                <a:gd name="connsiteY3" fmla="*/ 0 h 6650505"/>
              </a:gdLst>
              <a:ahLst/>
              <a:cxnLst>
                <a:cxn ang="0">
                  <a:pos x="connsiteX0" y="connsiteY0"/>
                </a:cxn>
                <a:cxn ang="0">
                  <a:pos x="connsiteX1" y="connsiteY1"/>
                </a:cxn>
                <a:cxn ang="0">
                  <a:pos x="connsiteX2" y="connsiteY2"/>
                </a:cxn>
                <a:cxn ang="0">
                  <a:pos x="connsiteX3" y="connsiteY3"/>
                </a:cxn>
              </a:cxnLst>
              <a:rect l="l" t="t" r="r" b="b"/>
              <a:pathLst>
                <a:path w="2629721" h="6650505">
                  <a:moveTo>
                    <a:pt x="1515223" y="0"/>
                  </a:moveTo>
                  <a:lnTo>
                    <a:pt x="2629722" y="2573917"/>
                  </a:lnTo>
                  <a:lnTo>
                    <a:pt x="1" y="6650506"/>
                  </a:lnTo>
                  <a:lnTo>
                    <a:pt x="1515223" y="0"/>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5" name="Rectángulo 480"/>
            <p:cNvSpPr/>
            <p:nvPr userDrawn="1"/>
          </p:nvSpPr>
          <p:spPr>
            <a:xfrm flipH="1" flipV="1">
              <a:off x="3787024" y="3926"/>
              <a:ext cx="2301875" cy="1056005"/>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1537415 w 2613513"/>
                <a:gd name="connsiteY0" fmla="*/ 0 h 6924457"/>
                <a:gd name="connsiteX1" fmla="*/ 2613513 w 2613513"/>
                <a:gd name="connsiteY1" fmla="*/ 2003925 h 6924457"/>
                <a:gd name="connsiteX2" fmla="*/ 0 w 2613513"/>
                <a:gd name="connsiteY2" fmla="*/ 6924457 h 6924457"/>
                <a:gd name="connsiteX3" fmla="*/ 1537415 w 2613513"/>
                <a:gd name="connsiteY3" fmla="*/ 0 h 6924457"/>
                <a:gd name="connsiteX0" fmla="*/ 1537415 w 2713484"/>
                <a:gd name="connsiteY0" fmla="*/ 0 h 6924457"/>
                <a:gd name="connsiteX1" fmla="*/ 2713484 w 2713484"/>
                <a:gd name="connsiteY1" fmla="*/ 1766161 h 6924457"/>
                <a:gd name="connsiteX2" fmla="*/ 0 w 2713484"/>
                <a:gd name="connsiteY2" fmla="*/ 6924457 h 6924457"/>
                <a:gd name="connsiteX3" fmla="*/ 1537415 w 2713484"/>
                <a:gd name="connsiteY3" fmla="*/ 0 h 6924457"/>
                <a:gd name="connsiteX0" fmla="*/ 1727362 w 2903431"/>
                <a:gd name="connsiteY0" fmla="*/ 0 h 3663697"/>
                <a:gd name="connsiteX1" fmla="*/ 2903431 w 2903431"/>
                <a:gd name="connsiteY1" fmla="*/ 1766161 h 3663697"/>
                <a:gd name="connsiteX2" fmla="*/ 0 w 2903431"/>
                <a:gd name="connsiteY2" fmla="*/ 3663697 h 3663697"/>
                <a:gd name="connsiteX3" fmla="*/ 1727362 w 2903431"/>
                <a:gd name="connsiteY3" fmla="*/ 0 h 3663697"/>
                <a:gd name="connsiteX0" fmla="*/ 1947272 w 3123341"/>
                <a:gd name="connsiteY0" fmla="*/ 0 h 4156249"/>
                <a:gd name="connsiteX1" fmla="*/ 3123341 w 3123341"/>
                <a:gd name="connsiteY1" fmla="*/ 1766161 h 4156249"/>
                <a:gd name="connsiteX2" fmla="*/ 0 w 3123341"/>
                <a:gd name="connsiteY2" fmla="*/ 4156250 h 4156249"/>
                <a:gd name="connsiteX3" fmla="*/ 1947272 w 3123341"/>
                <a:gd name="connsiteY3" fmla="*/ 0 h 4156249"/>
                <a:gd name="connsiteX0" fmla="*/ 1992668 w 3168737"/>
                <a:gd name="connsiteY0" fmla="*/ 0 h 4214812"/>
                <a:gd name="connsiteX1" fmla="*/ 3168737 w 3168737"/>
                <a:gd name="connsiteY1" fmla="*/ 1766161 h 4214812"/>
                <a:gd name="connsiteX2" fmla="*/ 0 w 3168737"/>
                <a:gd name="connsiteY2" fmla="*/ 4214812 h 4214812"/>
                <a:gd name="connsiteX3" fmla="*/ 1992668 w 3168737"/>
                <a:gd name="connsiteY3" fmla="*/ 0 h 4214812"/>
                <a:gd name="connsiteX0" fmla="*/ 1992668 w 3195560"/>
                <a:gd name="connsiteY0" fmla="*/ 0 h 4214812"/>
                <a:gd name="connsiteX1" fmla="*/ 3195560 w 3195560"/>
                <a:gd name="connsiteY1" fmla="*/ 1559812 h 4214812"/>
                <a:gd name="connsiteX2" fmla="*/ 0 w 3195560"/>
                <a:gd name="connsiteY2" fmla="*/ 4214812 h 4214812"/>
                <a:gd name="connsiteX3" fmla="*/ 1992668 w 3195560"/>
                <a:gd name="connsiteY3" fmla="*/ 0 h 4214812"/>
                <a:gd name="connsiteX0" fmla="*/ 1912202 w 3115094"/>
                <a:gd name="connsiteY0" fmla="*/ 0 h 4214816"/>
                <a:gd name="connsiteX1" fmla="*/ 3115094 w 3115094"/>
                <a:gd name="connsiteY1" fmla="*/ 1559812 h 4214816"/>
                <a:gd name="connsiteX2" fmla="*/ 0 w 3115094"/>
                <a:gd name="connsiteY2" fmla="*/ 4214814 h 4214816"/>
                <a:gd name="connsiteX3" fmla="*/ 1912202 w 3115094"/>
                <a:gd name="connsiteY3" fmla="*/ 0 h 4214816"/>
                <a:gd name="connsiteX0" fmla="*/ 1992673 w 3195565"/>
                <a:gd name="connsiteY0" fmla="*/ 0 h 4111644"/>
                <a:gd name="connsiteX1" fmla="*/ 3195565 w 3195565"/>
                <a:gd name="connsiteY1" fmla="*/ 1559812 h 4111644"/>
                <a:gd name="connsiteX2" fmla="*/ 0 w 3195565"/>
                <a:gd name="connsiteY2" fmla="*/ 4111644 h 4111644"/>
                <a:gd name="connsiteX3" fmla="*/ 1992673 w 3195565"/>
                <a:gd name="connsiteY3" fmla="*/ 0 h 4111644"/>
                <a:gd name="connsiteX0" fmla="*/ 2020759 w 3195565"/>
                <a:gd name="connsiteY0" fmla="*/ 2 h 4183644"/>
                <a:gd name="connsiteX1" fmla="*/ 3195565 w 3195565"/>
                <a:gd name="connsiteY1" fmla="*/ 1631812 h 4183644"/>
                <a:gd name="connsiteX2" fmla="*/ 0 w 3195565"/>
                <a:gd name="connsiteY2" fmla="*/ 4183644 h 4183644"/>
                <a:gd name="connsiteX3" fmla="*/ 2020759 w 3195565"/>
                <a:gd name="connsiteY3" fmla="*/ 2 h 4183644"/>
                <a:gd name="connsiteX0" fmla="*/ 2020759 w 3120048"/>
                <a:gd name="connsiteY0" fmla="*/ -2 h 4183640"/>
                <a:gd name="connsiteX1" fmla="*/ 3120048 w 3120048"/>
                <a:gd name="connsiteY1" fmla="*/ 1735272 h 4183640"/>
                <a:gd name="connsiteX2" fmla="*/ 0 w 3120048"/>
                <a:gd name="connsiteY2" fmla="*/ 4183640 h 4183640"/>
                <a:gd name="connsiteX3" fmla="*/ 2020759 w 3120048"/>
                <a:gd name="connsiteY3" fmla="*/ -2 h 4183640"/>
                <a:gd name="connsiteX0" fmla="*/ 2020759 w 3120048"/>
                <a:gd name="connsiteY0" fmla="*/ 2 h 4183644"/>
                <a:gd name="connsiteX1" fmla="*/ 3120048 w 3120048"/>
                <a:gd name="connsiteY1" fmla="*/ 1787009 h 4183644"/>
                <a:gd name="connsiteX2" fmla="*/ 0 w 3120048"/>
                <a:gd name="connsiteY2" fmla="*/ 4183644 h 4183644"/>
                <a:gd name="connsiteX3" fmla="*/ 2020759 w 3120048"/>
                <a:gd name="connsiteY3" fmla="*/ 2 h 4183644"/>
                <a:gd name="connsiteX0" fmla="*/ 2079501 w 3120048"/>
                <a:gd name="connsiteY0" fmla="*/ 0 h 4183644"/>
                <a:gd name="connsiteX1" fmla="*/ 3120048 w 3120048"/>
                <a:gd name="connsiteY1" fmla="*/ 1787009 h 4183644"/>
                <a:gd name="connsiteX2" fmla="*/ 0 w 3120048"/>
                <a:gd name="connsiteY2" fmla="*/ 4183644 h 4183644"/>
                <a:gd name="connsiteX3" fmla="*/ 2079501 w 3120048"/>
                <a:gd name="connsiteY3" fmla="*/ 0 h 4183644"/>
                <a:gd name="connsiteX0" fmla="*/ 1802576 w 2843123"/>
                <a:gd name="connsiteY0" fmla="*/ 0 h 4074978"/>
                <a:gd name="connsiteX1" fmla="*/ 2843123 w 2843123"/>
                <a:gd name="connsiteY1" fmla="*/ 1787009 h 4074978"/>
                <a:gd name="connsiteX2" fmla="*/ 0 w 2843123"/>
                <a:gd name="connsiteY2" fmla="*/ 4074978 h 4074978"/>
                <a:gd name="connsiteX3" fmla="*/ 1802576 w 2843123"/>
                <a:gd name="connsiteY3" fmla="*/ 0 h 4074978"/>
                <a:gd name="connsiteX0" fmla="*/ 1719717 w 2760264"/>
                <a:gd name="connsiteY0" fmla="*/ 0 h 4053637"/>
                <a:gd name="connsiteX1" fmla="*/ 2760264 w 2760264"/>
                <a:gd name="connsiteY1" fmla="*/ 1787009 h 4053637"/>
                <a:gd name="connsiteX2" fmla="*/ 0 w 2760264"/>
                <a:gd name="connsiteY2" fmla="*/ 4053637 h 4053637"/>
                <a:gd name="connsiteX3" fmla="*/ 1719717 w 2760264"/>
                <a:gd name="connsiteY3" fmla="*/ 0 h 4053637"/>
                <a:gd name="connsiteX0" fmla="*/ 1719892 w 2760439"/>
                <a:gd name="connsiteY0" fmla="*/ 0 h 4008254"/>
                <a:gd name="connsiteX1" fmla="*/ 2760439 w 2760439"/>
                <a:gd name="connsiteY1" fmla="*/ 1787009 h 4008254"/>
                <a:gd name="connsiteX2" fmla="*/ 0 w 2760439"/>
                <a:gd name="connsiteY2" fmla="*/ 4008254 h 4008254"/>
                <a:gd name="connsiteX3" fmla="*/ 1719892 w 2760439"/>
                <a:gd name="connsiteY3" fmla="*/ 0 h 4008254"/>
                <a:gd name="connsiteX0" fmla="*/ 1720067 w 2760614"/>
                <a:gd name="connsiteY0" fmla="*/ 0 h 4073056"/>
                <a:gd name="connsiteX1" fmla="*/ 2760614 w 2760614"/>
                <a:gd name="connsiteY1" fmla="*/ 1787009 h 4073056"/>
                <a:gd name="connsiteX2" fmla="*/ 0 w 2760614"/>
                <a:gd name="connsiteY2" fmla="*/ 4073055 h 4073056"/>
                <a:gd name="connsiteX3" fmla="*/ 1720067 w 2760614"/>
                <a:gd name="connsiteY3" fmla="*/ 0 h 4073056"/>
                <a:gd name="connsiteX0" fmla="*/ 1720067 w 2919941"/>
                <a:gd name="connsiteY0" fmla="*/ 0 h 4073056"/>
                <a:gd name="connsiteX1" fmla="*/ 2919941 w 2919941"/>
                <a:gd name="connsiteY1" fmla="*/ 2064714 h 4073056"/>
                <a:gd name="connsiteX2" fmla="*/ 0 w 2919941"/>
                <a:gd name="connsiteY2" fmla="*/ 4073055 h 4073056"/>
                <a:gd name="connsiteX3" fmla="*/ 1720067 w 2919941"/>
                <a:gd name="connsiteY3" fmla="*/ 0 h 4073056"/>
                <a:gd name="connsiteX0" fmla="*/ 1720067 w 2919941"/>
                <a:gd name="connsiteY0" fmla="*/ 0 h 4073056"/>
                <a:gd name="connsiteX1" fmla="*/ 2919941 w 2919941"/>
                <a:gd name="connsiteY1" fmla="*/ 2107438 h 4073056"/>
                <a:gd name="connsiteX2" fmla="*/ 0 w 2919941"/>
                <a:gd name="connsiteY2" fmla="*/ 4073055 h 4073056"/>
                <a:gd name="connsiteX3" fmla="*/ 1720067 w 2919941"/>
                <a:gd name="connsiteY3" fmla="*/ 0 h 4073056"/>
                <a:gd name="connsiteX0" fmla="*/ 1720656 w 2920530"/>
                <a:gd name="connsiteY0" fmla="*/ 0 h 4050761"/>
                <a:gd name="connsiteX1" fmla="*/ 2920530 w 2920530"/>
                <a:gd name="connsiteY1" fmla="*/ 2107438 h 4050761"/>
                <a:gd name="connsiteX2" fmla="*/ 0 w 2920530"/>
                <a:gd name="connsiteY2" fmla="*/ 4050761 h 4050761"/>
                <a:gd name="connsiteX3" fmla="*/ 1720656 w 2920530"/>
                <a:gd name="connsiteY3" fmla="*/ 0 h 4050761"/>
                <a:gd name="connsiteX0" fmla="*/ 1721245 w 2921119"/>
                <a:gd name="connsiteY0" fmla="*/ 0 h 4050761"/>
                <a:gd name="connsiteX1" fmla="*/ 2921119 w 2921119"/>
                <a:gd name="connsiteY1" fmla="*/ 2107438 h 4050761"/>
                <a:gd name="connsiteX2" fmla="*/ 0 w 2921119"/>
                <a:gd name="connsiteY2" fmla="*/ 4050761 h 4050761"/>
                <a:gd name="connsiteX3" fmla="*/ 1721245 w 2921119"/>
                <a:gd name="connsiteY3" fmla="*/ 0 h 4050761"/>
                <a:gd name="connsiteX0" fmla="*/ 1721245 w 2921119"/>
                <a:gd name="connsiteY0" fmla="*/ 0 h 4095769"/>
                <a:gd name="connsiteX1" fmla="*/ 2921119 w 2921119"/>
                <a:gd name="connsiteY1" fmla="*/ 2107438 h 4095769"/>
                <a:gd name="connsiteX2" fmla="*/ 0 w 2921119"/>
                <a:gd name="connsiteY2" fmla="*/ 4095768 h 4095769"/>
                <a:gd name="connsiteX3" fmla="*/ 1721245 w 2921119"/>
                <a:gd name="connsiteY3" fmla="*/ 0 h 4095769"/>
              </a:gdLst>
              <a:ahLst/>
              <a:cxnLst>
                <a:cxn ang="0">
                  <a:pos x="connsiteX0" y="connsiteY0"/>
                </a:cxn>
                <a:cxn ang="0">
                  <a:pos x="connsiteX1" y="connsiteY1"/>
                </a:cxn>
                <a:cxn ang="0">
                  <a:pos x="connsiteX2" y="connsiteY2"/>
                </a:cxn>
                <a:cxn ang="0">
                  <a:pos x="connsiteX3" y="connsiteY3"/>
                </a:cxn>
              </a:cxnLst>
              <a:rect l="l" t="t" r="r" b="b"/>
              <a:pathLst>
                <a:path w="2921119" h="4095769">
                  <a:moveTo>
                    <a:pt x="1721245" y="0"/>
                  </a:moveTo>
                  <a:lnTo>
                    <a:pt x="2921119" y="2107438"/>
                  </a:lnTo>
                  <a:lnTo>
                    <a:pt x="0" y="4095768"/>
                  </a:lnTo>
                  <a:lnTo>
                    <a:pt x="1721245" y="0"/>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6" name="Rectángulo 480"/>
            <p:cNvSpPr/>
            <p:nvPr userDrawn="1"/>
          </p:nvSpPr>
          <p:spPr>
            <a:xfrm rot="5400000" flipH="1" flipV="1">
              <a:off x="6138121" y="-512002"/>
              <a:ext cx="1048385" cy="2093576"/>
            </a:xfrm>
            <a:custGeom>
              <a:avLst/>
              <a:gdLst>
                <a:gd name="connsiteX0" fmla="*/ 0 w 3505200"/>
                <a:gd name="connsiteY0" fmla="*/ 0 h 7029450"/>
                <a:gd name="connsiteX1" fmla="*/ 3505200 w 3505200"/>
                <a:gd name="connsiteY1" fmla="*/ 0 h 7029450"/>
                <a:gd name="connsiteX2" fmla="*/ 3505200 w 3505200"/>
                <a:gd name="connsiteY2" fmla="*/ 7029450 h 7029450"/>
                <a:gd name="connsiteX3" fmla="*/ 0 w 3505200"/>
                <a:gd name="connsiteY3" fmla="*/ 7029450 h 7029450"/>
                <a:gd name="connsiteX4" fmla="*/ 0 w 3505200"/>
                <a:gd name="connsiteY4" fmla="*/ 0 h 7029450"/>
                <a:gd name="connsiteX0" fmla="*/ 647700 w 4152900"/>
                <a:gd name="connsiteY0" fmla="*/ 0 h 7315200"/>
                <a:gd name="connsiteX1" fmla="*/ 4152900 w 4152900"/>
                <a:gd name="connsiteY1" fmla="*/ 0 h 7315200"/>
                <a:gd name="connsiteX2" fmla="*/ 4152900 w 4152900"/>
                <a:gd name="connsiteY2" fmla="*/ 7029450 h 7315200"/>
                <a:gd name="connsiteX3" fmla="*/ 0 w 4152900"/>
                <a:gd name="connsiteY3" fmla="*/ 7315200 h 7315200"/>
                <a:gd name="connsiteX4" fmla="*/ 647700 w 4152900"/>
                <a:gd name="connsiteY4" fmla="*/ 0 h 7315200"/>
                <a:gd name="connsiteX0" fmla="*/ 647700 w 4152900"/>
                <a:gd name="connsiteY0" fmla="*/ 0 h 7353300"/>
                <a:gd name="connsiteX1" fmla="*/ 4152900 w 4152900"/>
                <a:gd name="connsiteY1" fmla="*/ 0 h 7353300"/>
                <a:gd name="connsiteX2" fmla="*/ 19050 w 4152900"/>
                <a:gd name="connsiteY2" fmla="*/ 7353300 h 7353300"/>
                <a:gd name="connsiteX3" fmla="*/ 0 w 4152900"/>
                <a:gd name="connsiteY3" fmla="*/ 7315200 h 7353300"/>
                <a:gd name="connsiteX4" fmla="*/ 647700 w 4152900"/>
                <a:gd name="connsiteY4" fmla="*/ 0 h 7353300"/>
                <a:gd name="connsiteX0" fmla="*/ 867600 w 4372800"/>
                <a:gd name="connsiteY0" fmla="*/ 0 h 7353300"/>
                <a:gd name="connsiteX1" fmla="*/ 4372800 w 4372800"/>
                <a:gd name="connsiteY1" fmla="*/ 0 h 7353300"/>
                <a:gd name="connsiteX2" fmla="*/ 238950 w 4372800"/>
                <a:gd name="connsiteY2" fmla="*/ 7353300 h 7353300"/>
                <a:gd name="connsiteX3" fmla="*/ 0 w 4372800"/>
                <a:gd name="connsiteY3" fmla="*/ 6092380 h 7353300"/>
                <a:gd name="connsiteX4" fmla="*/ 867600 w 4372800"/>
                <a:gd name="connsiteY4" fmla="*/ 0 h 7353300"/>
                <a:gd name="connsiteX0" fmla="*/ 867600 w 4372800"/>
                <a:gd name="connsiteY0" fmla="*/ 0 h 6092380"/>
                <a:gd name="connsiteX1" fmla="*/ 4372800 w 4372800"/>
                <a:gd name="connsiteY1" fmla="*/ 0 h 6092380"/>
                <a:gd name="connsiteX2" fmla="*/ 0 w 4372800"/>
                <a:gd name="connsiteY2" fmla="*/ 6092380 h 6092380"/>
                <a:gd name="connsiteX3" fmla="*/ 867600 w 4372800"/>
                <a:gd name="connsiteY3" fmla="*/ 0 h 6092380"/>
                <a:gd name="connsiteX0" fmla="*/ 2596902 w 4372800"/>
                <a:gd name="connsiteY0" fmla="*/ 1 h 8503892"/>
                <a:gd name="connsiteX1" fmla="*/ 4372800 w 4372800"/>
                <a:gd name="connsiteY1" fmla="*/ 2411512 h 8503892"/>
                <a:gd name="connsiteX2" fmla="*/ 0 w 4372800"/>
                <a:gd name="connsiteY2" fmla="*/ 8503892 h 8503892"/>
                <a:gd name="connsiteX3" fmla="*/ 2596902 w 4372800"/>
                <a:gd name="connsiteY3" fmla="*/ 1 h 8503892"/>
                <a:gd name="connsiteX0" fmla="*/ 777635 w 2553533"/>
                <a:gd name="connsiteY0" fmla="*/ 0 h 6618719"/>
                <a:gd name="connsiteX1" fmla="*/ 2553533 w 2553533"/>
                <a:gd name="connsiteY1" fmla="*/ 2411511 h 6618719"/>
                <a:gd name="connsiteX2" fmla="*/ 0 w 2553533"/>
                <a:gd name="connsiteY2" fmla="*/ 6618719 h 6618719"/>
                <a:gd name="connsiteX3" fmla="*/ 777635 w 2553533"/>
                <a:gd name="connsiteY3" fmla="*/ 0 h 6618719"/>
                <a:gd name="connsiteX0" fmla="*/ 837615 w 2613513"/>
                <a:gd name="connsiteY0" fmla="*/ 0 h 7332043"/>
                <a:gd name="connsiteX1" fmla="*/ 2613513 w 2613513"/>
                <a:gd name="connsiteY1" fmla="*/ 2411511 h 7332043"/>
                <a:gd name="connsiteX2" fmla="*/ 0 w 2613513"/>
                <a:gd name="connsiteY2" fmla="*/ 7332043 h 7332043"/>
                <a:gd name="connsiteX3" fmla="*/ 837615 w 2613513"/>
                <a:gd name="connsiteY3" fmla="*/ 0 h 7332043"/>
                <a:gd name="connsiteX0" fmla="*/ 1011883 w 2613513"/>
                <a:gd name="connsiteY0" fmla="*/ 0 h 7488070"/>
                <a:gd name="connsiteX1" fmla="*/ 2613513 w 2613513"/>
                <a:gd name="connsiteY1" fmla="*/ 2567538 h 7488070"/>
                <a:gd name="connsiteX2" fmla="*/ 0 w 2613513"/>
                <a:gd name="connsiteY2" fmla="*/ 7488070 h 7488070"/>
                <a:gd name="connsiteX3" fmla="*/ 1011883 w 2613513"/>
                <a:gd name="connsiteY3" fmla="*/ 0 h 7488070"/>
                <a:gd name="connsiteX0" fmla="*/ 953794 w 2613513"/>
                <a:gd name="connsiteY0" fmla="*/ -1 h 7644116"/>
                <a:gd name="connsiteX1" fmla="*/ 2613513 w 2613513"/>
                <a:gd name="connsiteY1" fmla="*/ 2723584 h 7644116"/>
                <a:gd name="connsiteX2" fmla="*/ 0 w 2613513"/>
                <a:gd name="connsiteY2" fmla="*/ 7644116 h 7644116"/>
                <a:gd name="connsiteX3" fmla="*/ 953794 w 2613513"/>
                <a:gd name="connsiteY3" fmla="*/ -1 h 7644116"/>
                <a:gd name="connsiteX0" fmla="*/ 896918 w 2613513"/>
                <a:gd name="connsiteY0" fmla="*/ 0 h 7451590"/>
                <a:gd name="connsiteX1" fmla="*/ 2613513 w 2613513"/>
                <a:gd name="connsiteY1" fmla="*/ 2531058 h 7451590"/>
                <a:gd name="connsiteX2" fmla="*/ 0 w 2613513"/>
                <a:gd name="connsiteY2" fmla="*/ 7451590 h 7451590"/>
                <a:gd name="connsiteX3" fmla="*/ 896918 w 2613513"/>
                <a:gd name="connsiteY3" fmla="*/ 0 h 7451590"/>
                <a:gd name="connsiteX0" fmla="*/ 982229 w 2613513"/>
                <a:gd name="connsiteY0" fmla="*/ 0 h 7451590"/>
                <a:gd name="connsiteX1" fmla="*/ 2613513 w 2613513"/>
                <a:gd name="connsiteY1" fmla="*/ 2531058 h 7451590"/>
                <a:gd name="connsiteX2" fmla="*/ 0 w 2613513"/>
                <a:gd name="connsiteY2" fmla="*/ 7451590 h 7451590"/>
                <a:gd name="connsiteX3" fmla="*/ 982229 w 2613513"/>
                <a:gd name="connsiteY3" fmla="*/ 0 h 7451590"/>
                <a:gd name="connsiteX0" fmla="*/ 2788813 w 4420097"/>
                <a:gd name="connsiteY0" fmla="*/ 0 h 9891165"/>
                <a:gd name="connsiteX1" fmla="*/ 4420097 w 4420097"/>
                <a:gd name="connsiteY1" fmla="*/ 2531058 h 9891165"/>
                <a:gd name="connsiteX2" fmla="*/ 0 w 4420097"/>
                <a:gd name="connsiteY2" fmla="*/ 9891166 h 9891165"/>
                <a:gd name="connsiteX3" fmla="*/ 2788813 w 4420097"/>
                <a:gd name="connsiteY3" fmla="*/ 0 h 9891165"/>
                <a:gd name="connsiteX0" fmla="*/ 2882730 w 4420097"/>
                <a:gd name="connsiteY0" fmla="*/ 2 h 9891160"/>
                <a:gd name="connsiteX1" fmla="*/ 4420097 w 4420097"/>
                <a:gd name="connsiteY1" fmla="*/ 2531053 h 9891160"/>
                <a:gd name="connsiteX2" fmla="*/ 0 w 4420097"/>
                <a:gd name="connsiteY2" fmla="*/ 9891161 h 9891160"/>
                <a:gd name="connsiteX3" fmla="*/ 2882730 w 4420097"/>
                <a:gd name="connsiteY3" fmla="*/ 2 h 9891160"/>
                <a:gd name="connsiteX0" fmla="*/ 2882730 w 4470016"/>
                <a:gd name="connsiteY0" fmla="*/ 2 h 9891160"/>
                <a:gd name="connsiteX1" fmla="*/ 4470014 w 4470016"/>
                <a:gd name="connsiteY1" fmla="*/ 2213278 h 9891160"/>
                <a:gd name="connsiteX2" fmla="*/ 0 w 4470016"/>
                <a:gd name="connsiteY2" fmla="*/ 9891161 h 9891160"/>
                <a:gd name="connsiteX3" fmla="*/ 2882730 w 4470016"/>
                <a:gd name="connsiteY3" fmla="*/ 2 h 9891160"/>
                <a:gd name="connsiteX0" fmla="*/ 2953188 w 4470016"/>
                <a:gd name="connsiteY0" fmla="*/ 2 h 9891155"/>
                <a:gd name="connsiteX1" fmla="*/ 4470014 w 4470016"/>
                <a:gd name="connsiteY1" fmla="*/ 2213273 h 9891155"/>
                <a:gd name="connsiteX2" fmla="*/ 0 w 4470016"/>
                <a:gd name="connsiteY2" fmla="*/ 9891156 h 9891155"/>
                <a:gd name="connsiteX3" fmla="*/ 2953188 w 4470016"/>
                <a:gd name="connsiteY3" fmla="*/ 2 h 9891155"/>
                <a:gd name="connsiteX0" fmla="*/ 2694835 w 4470016"/>
                <a:gd name="connsiteY0" fmla="*/ 0 h 10235533"/>
                <a:gd name="connsiteX1" fmla="*/ 4470014 w 4470016"/>
                <a:gd name="connsiteY1" fmla="*/ 2557651 h 10235533"/>
                <a:gd name="connsiteX2" fmla="*/ 0 w 4470016"/>
                <a:gd name="connsiteY2" fmla="*/ 10235534 h 10235533"/>
                <a:gd name="connsiteX3" fmla="*/ 2694835 w 4470016"/>
                <a:gd name="connsiteY3" fmla="*/ 0 h 10235533"/>
                <a:gd name="connsiteX0" fmla="*/ 2694833 w 4470016"/>
                <a:gd name="connsiteY0" fmla="*/ 2 h 10235528"/>
                <a:gd name="connsiteX1" fmla="*/ 4470014 w 4470016"/>
                <a:gd name="connsiteY1" fmla="*/ 2557646 h 10235528"/>
                <a:gd name="connsiteX2" fmla="*/ 0 w 4470016"/>
                <a:gd name="connsiteY2" fmla="*/ 10235529 h 10235528"/>
                <a:gd name="connsiteX3" fmla="*/ 2694833 w 4470016"/>
                <a:gd name="connsiteY3" fmla="*/ 2 h 10235528"/>
                <a:gd name="connsiteX0" fmla="*/ 2741806 w 4470016"/>
                <a:gd name="connsiteY0" fmla="*/ 2 h 10235523"/>
                <a:gd name="connsiteX1" fmla="*/ 4470014 w 4470016"/>
                <a:gd name="connsiteY1" fmla="*/ 2557641 h 10235523"/>
                <a:gd name="connsiteX2" fmla="*/ 0 w 4470016"/>
                <a:gd name="connsiteY2" fmla="*/ 10235524 h 10235523"/>
                <a:gd name="connsiteX3" fmla="*/ 2741806 w 4470016"/>
                <a:gd name="connsiteY3" fmla="*/ 2 h 10235523"/>
                <a:gd name="connsiteX0" fmla="*/ 2696732 w 4470016"/>
                <a:gd name="connsiteY0" fmla="*/ 2 h 10158403"/>
                <a:gd name="connsiteX1" fmla="*/ 4470014 w 4470016"/>
                <a:gd name="connsiteY1" fmla="*/ 2480521 h 10158403"/>
                <a:gd name="connsiteX2" fmla="*/ 0 w 4470016"/>
                <a:gd name="connsiteY2" fmla="*/ 10158404 h 10158403"/>
                <a:gd name="connsiteX3" fmla="*/ 2696732 w 4470016"/>
                <a:gd name="connsiteY3" fmla="*/ 2 h 10158403"/>
              </a:gdLst>
              <a:ahLst/>
              <a:cxnLst>
                <a:cxn ang="0">
                  <a:pos x="connsiteX0" y="connsiteY0"/>
                </a:cxn>
                <a:cxn ang="0">
                  <a:pos x="connsiteX1" y="connsiteY1"/>
                </a:cxn>
                <a:cxn ang="0">
                  <a:pos x="connsiteX2" y="connsiteY2"/>
                </a:cxn>
                <a:cxn ang="0">
                  <a:pos x="connsiteX3" y="connsiteY3"/>
                </a:cxn>
              </a:cxnLst>
              <a:rect l="l" t="t" r="r" b="b"/>
              <a:pathLst>
                <a:path w="4470016" h="10158403">
                  <a:moveTo>
                    <a:pt x="2696732" y="2"/>
                  </a:moveTo>
                  <a:lnTo>
                    <a:pt x="4470014" y="2480521"/>
                  </a:lnTo>
                  <a:lnTo>
                    <a:pt x="0" y="10158404"/>
                  </a:lnTo>
                  <a:lnTo>
                    <a:pt x="2696732" y="2"/>
                  </a:lnTo>
                  <a:close/>
                </a:path>
              </a:pathLst>
            </a:custGeom>
            <a:blipFill dpi="0" rotWithShape="1">
              <a:blip r:embed="rId4">
                <a:alphaModFix amt="40000"/>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7" name="488 Triángulo isósceles"/>
            <p:cNvSpPr/>
            <p:nvPr userDrawn="1"/>
          </p:nvSpPr>
          <p:spPr>
            <a:xfrm>
              <a:off x="138949" y="489701"/>
              <a:ext cx="4355389" cy="584362"/>
            </a:xfrm>
            <a:custGeom>
              <a:avLst/>
              <a:gdLst>
                <a:gd name="connsiteX0" fmla="*/ 0 w 2101850"/>
                <a:gd name="connsiteY0" fmla="*/ 570230 h 570230"/>
                <a:gd name="connsiteX1" fmla="*/ 1050925 w 2101850"/>
                <a:gd name="connsiteY1" fmla="*/ 0 h 570230"/>
                <a:gd name="connsiteX2" fmla="*/ 2101850 w 2101850"/>
                <a:gd name="connsiteY2" fmla="*/ 570230 h 570230"/>
                <a:gd name="connsiteX3" fmla="*/ 0 w 2101850"/>
                <a:gd name="connsiteY3" fmla="*/ 570230 h 570230"/>
                <a:gd name="connsiteX0" fmla="*/ 0 w 2595760"/>
                <a:gd name="connsiteY0" fmla="*/ 590578 h 590578"/>
                <a:gd name="connsiteX1" fmla="*/ 1544835 w 2595760"/>
                <a:gd name="connsiteY1" fmla="*/ 0 h 590578"/>
                <a:gd name="connsiteX2" fmla="*/ 2595760 w 2595760"/>
                <a:gd name="connsiteY2" fmla="*/ 570230 h 590578"/>
                <a:gd name="connsiteX3" fmla="*/ 0 w 2595760"/>
                <a:gd name="connsiteY3" fmla="*/ 590578 h 590578"/>
                <a:gd name="connsiteX0" fmla="*/ 0 w 4431030"/>
                <a:gd name="connsiteY0" fmla="*/ 590578 h 590606"/>
                <a:gd name="connsiteX1" fmla="*/ 1544835 w 4431030"/>
                <a:gd name="connsiteY1" fmla="*/ 0 h 590606"/>
                <a:gd name="connsiteX2" fmla="*/ 4431030 w 4431030"/>
                <a:gd name="connsiteY2" fmla="*/ 590606 h 590606"/>
                <a:gd name="connsiteX3" fmla="*/ 0 w 4431030"/>
                <a:gd name="connsiteY3" fmla="*/ 590578 h 590606"/>
                <a:gd name="connsiteX0" fmla="*/ 0 w 4431030"/>
                <a:gd name="connsiteY0" fmla="*/ 557203 h 557231"/>
                <a:gd name="connsiteX1" fmla="*/ 1553582 w 4431030"/>
                <a:gd name="connsiteY1" fmla="*/ 0 h 557231"/>
                <a:gd name="connsiteX2" fmla="*/ 4431030 w 4431030"/>
                <a:gd name="connsiteY2" fmla="*/ 557231 h 557231"/>
                <a:gd name="connsiteX3" fmla="*/ 0 w 4431030"/>
                <a:gd name="connsiteY3" fmla="*/ 557203 h 557231"/>
                <a:gd name="connsiteX0" fmla="*/ 0 w 4431030"/>
                <a:gd name="connsiteY0" fmla="*/ 557203 h 557231"/>
                <a:gd name="connsiteX1" fmla="*/ 1566929 w 4431030"/>
                <a:gd name="connsiteY1" fmla="*/ 0 h 557231"/>
                <a:gd name="connsiteX2" fmla="*/ 4431030 w 4431030"/>
                <a:gd name="connsiteY2" fmla="*/ 557231 h 557231"/>
                <a:gd name="connsiteX3" fmla="*/ 0 w 4431030"/>
                <a:gd name="connsiteY3" fmla="*/ 557203 h 557231"/>
                <a:gd name="connsiteX0" fmla="*/ 0 w 4431030"/>
                <a:gd name="connsiteY0" fmla="*/ 557203 h 557231"/>
                <a:gd name="connsiteX1" fmla="*/ 1566929 w 4431030"/>
                <a:gd name="connsiteY1" fmla="*/ 0 h 557231"/>
                <a:gd name="connsiteX2" fmla="*/ 4431030 w 4431030"/>
                <a:gd name="connsiteY2" fmla="*/ 557231 h 557231"/>
                <a:gd name="connsiteX3" fmla="*/ 0 w 4431030"/>
                <a:gd name="connsiteY3" fmla="*/ 557203 h 557231"/>
                <a:gd name="connsiteX0" fmla="*/ 0 w 4420016"/>
                <a:gd name="connsiteY0" fmla="*/ 555503 h 557231"/>
                <a:gd name="connsiteX1" fmla="*/ 1555915 w 4420016"/>
                <a:gd name="connsiteY1" fmla="*/ 0 h 557231"/>
                <a:gd name="connsiteX2" fmla="*/ 4420016 w 4420016"/>
                <a:gd name="connsiteY2" fmla="*/ 557231 h 557231"/>
                <a:gd name="connsiteX3" fmla="*/ 0 w 4420016"/>
                <a:gd name="connsiteY3" fmla="*/ 555503 h 557231"/>
                <a:gd name="connsiteX0" fmla="*/ 0 w 4392479"/>
                <a:gd name="connsiteY0" fmla="*/ 555503 h 557231"/>
                <a:gd name="connsiteX1" fmla="*/ 1528378 w 4392479"/>
                <a:gd name="connsiteY1" fmla="*/ 0 h 557231"/>
                <a:gd name="connsiteX2" fmla="*/ 4392479 w 4392479"/>
                <a:gd name="connsiteY2" fmla="*/ 557231 h 557231"/>
                <a:gd name="connsiteX3" fmla="*/ 0 w 4392479"/>
                <a:gd name="connsiteY3" fmla="*/ 555503 h 557231"/>
                <a:gd name="connsiteX0" fmla="*/ 0 w 4392479"/>
                <a:gd name="connsiteY0" fmla="*/ 555503 h 557231"/>
                <a:gd name="connsiteX1" fmla="*/ 1489451 w 4392479"/>
                <a:gd name="connsiteY1" fmla="*/ 0 h 557231"/>
                <a:gd name="connsiteX2" fmla="*/ 4392479 w 4392479"/>
                <a:gd name="connsiteY2" fmla="*/ 557231 h 557231"/>
                <a:gd name="connsiteX3" fmla="*/ 0 w 4392479"/>
                <a:gd name="connsiteY3" fmla="*/ 555503 h 557231"/>
                <a:gd name="connsiteX0" fmla="*/ 0 w 4392479"/>
                <a:gd name="connsiteY0" fmla="*/ 572417 h 572417"/>
                <a:gd name="connsiteX1" fmla="*/ 1489451 w 4392479"/>
                <a:gd name="connsiteY1" fmla="*/ 0 h 572417"/>
                <a:gd name="connsiteX2" fmla="*/ 4392479 w 4392479"/>
                <a:gd name="connsiteY2" fmla="*/ 557231 h 572417"/>
                <a:gd name="connsiteX3" fmla="*/ 0 w 4392479"/>
                <a:gd name="connsiteY3" fmla="*/ 572417 h 572417"/>
                <a:gd name="connsiteX0" fmla="*/ 0 w 4392479"/>
                <a:gd name="connsiteY0" fmla="*/ 572417 h 584029"/>
                <a:gd name="connsiteX1" fmla="*/ 1489451 w 4392479"/>
                <a:gd name="connsiteY1" fmla="*/ 0 h 584029"/>
                <a:gd name="connsiteX2" fmla="*/ 4392479 w 4392479"/>
                <a:gd name="connsiteY2" fmla="*/ 584029 h 584029"/>
                <a:gd name="connsiteX3" fmla="*/ 0 w 4392479"/>
                <a:gd name="connsiteY3" fmla="*/ 572417 h 584029"/>
              </a:gdLst>
              <a:ahLst/>
              <a:cxnLst>
                <a:cxn ang="0">
                  <a:pos x="connsiteX0" y="connsiteY0"/>
                </a:cxn>
                <a:cxn ang="0">
                  <a:pos x="connsiteX1" y="connsiteY1"/>
                </a:cxn>
                <a:cxn ang="0">
                  <a:pos x="connsiteX2" y="connsiteY2"/>
                </a:cxn>
                <a:cxn ang="0">
                  <a:pos x="connsiteX3" y="connsiteY3"/>
                </a:cxn>
              </a:cxnLst>
              <a:rect l="l" t="t" r="r" b="b"/>
              <a:pathLst>
                <a:path w="4392479" h="584029">
                  <a:moveTo>
                    <a:pt x="0" y="572417"/>
                  </a:moveTo>
                  <a:lnTo>
                    <a:pt x="1489451" y="0"/>
                  </a:lnTo>
                  <a:lnTo>
                    <a:pt x="4392479" y="584029"/>
                  </a:lnTo>
                  <a:lnTo>
                    <a:pt x="0" y="572417"/>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8" name="489 Triángulo isósceles"/>
            <p:cNvSpPr/>
            <p:nvPr userDrawn="1"/>
          </p:nvSpPr>
          <p:spPr>
            <a:xfrm rot="10800000">
              <a:off x="2929774" y="13451"/>
              <a:ext cx="3045318" cy="483870"/>
            </a:xfrm>
            <a:custGeom>
              <a:avLst/>
              <a:gdLst>
                <a:gd name="connsiteX0" fmla="*/ 0 w 1712595"/>
                <a:gd name="connsiteY0" fmla="*/ 484505 h 484505"/>
                <a:gd name="connsiteX1" fmla="*/ 856298 w 1712595"/>
                <a:gd name="connsiteY1" fmla="*/ 0 h 484505"/>
                <a:gd name="connsiteX2" fmla="*/ 1712595 w 1712595"/>
                <a:gd name="connsiteY2" fmla="*/ 484505 h 484505"/>
                <a:gd name="connsiteX3" fmla="*/ 0 w 1712595"/>
                <a:gd name="connsiteY3" fmla="*/ 484505 h 484505"/>
                <a:gd name="connsiteX0" fmla="*/ 0 w 1712595"/>
                <a:gd name="connsiteY0" fmla="*/ 567132 h 567132"/>
                <a:gd name="connsiteX1" fmla="*/ 699043 w 1712595"/>
                <a:gd name="connsiteY1" fmla="*/ 0 h 567132"/>
                <a:gd name="connsiteX2" fmla="*/ 1712595 w 1712595"/>
                <a:gd name="connsiteY2" fmla="*/ 567132 h 567132"/>
                <a:gd name="connsiteX3" fmla="*/ 0 w 1712595"/>
                <a:gd name="connsiteY3" fmla="*/ 567132 h 567132"/>
                <a:gd name="connsiteX0" fmla="*/ 0 w 3106229"/>
                <a:gd name="connsiteY0" fmla="*/ 567133 h 567133"/>
                <a:gd name="connsiteX1" fmla="*/ 2092677 w 3106229"/>
                <a:gd name="connsiteY1" fmla="*/ 0 h 567133"/>
                <a:gd name="connsiteX2" fmla="*/ 3106229 w 3106229"/>
                <a:gd name="connsiteY2" fmla="*/ 567132 h 567133"/>
                <a:gd name="connsiteX3" fmla="*/ 0 w 3106229"/>
                <a:gd name="connsiteY3" fmla="*/ 567133 h 567133"/>
                <a:gd name="connsiteX0" fmla="*/ 0 w 3106229"/>
                <a:gd name="connsiteY0" fmla="*/ 567134 h 567134"/>
                <a:gd name="connsiteX1" fmla="*/ 2092532 w 3106229"/>
                <a:gd name="connsiteY1" fmla="*/ 0 h 567134"/>
                <a:gd name="connsiteX2" fmla="*/ 3106229 w 3106229"/>
                <a:gd name="connsiteY2" fmla="*/ 567133 h 567134"/>
                <a:gd name="connsiteX3" fmla="*/ 0 w 3106229"/>
                <a:gd name="connsiteY3" fmla="*/ 567134 h 567134"/>
                <a:gd name="connsiteX0" fmla="*/ 0 w 3106229"/>
                <a:gd name="connsiteY0" fmla="*/ 567135 h 567135"/>
                <a:gd name="connsiteX1" fmla="*/ 2120377 w 3106229"/>
                <a:gd name="connsiteY1" fmla="*/ 0 h 567135"/>
                <a:gd name="connsiteX2" fmla="*/ 3106229 w 3106229"/>
                <a:gd name="connsiteY2" fmla="*/ 567134 h 567135"/>
                <a:gd name="connsiteX3" fmla="*/ 0 w 3106229"/>
                <a:gd name="connsiteY3" fmla="*/ 567135 h 567135"/>
                <a:gd name="connsiteX0" fmla="*/ 0 w 3106229"/>
                <a:gd name="connsiteY0" fmla="*/ 567136 h 567136"/>
                <a:gd name="connsiteX1" fmla="*/ 2142717 w 3106229"/>
                <a:gd name="connsiteY1" fmla="*/ 0 h 567136"/>
                <a:gd name="connsiteX2" fmla="*/ 3106229 w 3106229"/>
                <a:gd name="connsiteY2" fmla="*/ 567135 h 567136"/>
                <a:gd name="connsiteX3" fmla="*/ 0 w 3106229"/>
                <a:gd name="connsiteY3" fmla="*/ 567136 h 567136"/>
                <a:gd name="connsiteX0" fmla="*/ 0 w 3106229"/>
                <a:gd name="connsiteY0" fmla="*/ 523376 h 523376"/>
                <a:gd name="connsiteX1" fmla="*/ 2137514 w 3106229"/>
                <a:gd name="connsiteY1" fmla="*/ 0 h 523376"/>
                <a:gd name="connsiteX2" fmla="*/ 3106229 w 3106229"/>
                <a:gd name="connsiteY2" fmla="*/ 523375 h 523376"/>
                <a:gd name="connsiteX3" fmla="*/ 0 w 3106229"/>
                <a:gd name="connsiteY3" fmla="*/ 523376 h 523376"/>
                <a:gd name="connsiteX0" fmla="*/ 0 w 3106229"/>
                <a:gd name="connsiteY0" fmla="*/ 523437 h 523437"/>
                <a:gd name="connsiteX1" fmla="*/ 2137820 w 3106229"/>
                <a:gd name="connsiteY1" fmla="*/ 0 h 523437"/>
                <a:gd name="connsiteX2" fmla="*/ 3106229 w 3106229"/>
                <a:gd name="connsiteY2" fmla="*/ 523436 h 523437"/>
                <a:gd name="connsiteX3" fmla="*/ 0 w 3106229"/>
                <a:gd name="connsiteY3" fmla="*/ 523437 h 523437"/>
                <a:gd name="connsiteX0" fmla="*/ 0 w 3106229"/>
                <a:gd name="connsiteY0" fmla="*/ 556500 h 556500"/>
                <a:gd name="connsiteX1" fmla="*/ 2138126 w 3106229"/>
                <a:gd name="connsiteY1" fmla="*/ 0 h 556500"/>
                <a:gd name="connsiteX2" fmla="*/ 3106229 w 3106229"/>
                <a:gd name="connsiteY2" fmla="*/ 556499 h 556500"/>
                <a:gd name="connsiteX3" fmla="*/ 0 w 3106229"/>
                <a:gd name="connsiteY3" fmla="*/ 556500 h 556500"/>
                <a:gd name="connsiteX0" fmla="*/ 0 w 3106229"/>
                <a:gd name="connsiteY0" fmla="*/ 556500 h 556501"/>
                <a:gd name="connsiteX1" fmla="*/ 2138126 w 3106229"/>
                <a:gd name="connsiteY1" fmla="*/ 0 h 556501"/>
                <a:gd name="connsiteX2" fmla="*/ 3106229 w 3106229"/>
                <a:gd name="connsiteY2" fmla="*/ 556501 h 556501"/>
                <a:gd name="connsiteX3" fmla="*/ 0 w 3106229"/>
                <a:gd name="connsiteY3" fmla="*/ 556500 h 556501"/>
                <a:gd name="connsiteX0" fmla="*/ 0 w 3106229"/>
                <a:gd name="connsiteY0" fmla="*/ 473929 h 473930"/>
                <a:gd name="connsiteX1" fmla="*/ 2287180 w 3106229"/>
                <a:gd name="connsiteY1" fmla="*/ 0 h 473930"/>
                <a:gd name="connsiteX2" fmla="*/ 3106229 w 3106229"/>
                <a:gd name="connsiteY2" fmla="*/ 473930 h 473930"/>
                <a:gd name="connsiteX3" fmla="*/ 0 w 3106229"/>
                <a:gd name="connsiteY3" fmla="*/ 473929 h 473930"/>
                <a:gd name="connsiteX0" fmla="*/ 0 w 3106229"/>
                <a:gd name="connsiteY0" fmla="*/ 479629 h 479629"/>
                <a:gd name="connsiteX1" fmla="*/ 2287180 w 3106229"/>
                <a:gd name="connsiteY1" fmla="*/ 0 h 479629"/>
                <a:gd name="connsiteX2" fmla="*/ 3106229 w 3106229"/>
                <a:gd name="connsiteY2" fmla="*/ 473930 h 479629"/>
                <a:gd name="connsiteX3" fmla="*/ 0 w 3106229"/>
                <a:gd name="connsiteY3" fmla="*/ 479629 h 479629"/>
                <a:gd name="connsiteX0" fmla="*/ 0 w 3073173"/>
                <a:gd name="connsiteY0" fmla="*/ 485148 h 485148"/>
                <a:gd name="connsiteX1" fmla="*/ 2254124 w 3073173"/>
                <a:gd name="connsiteY1" fmla="*/ 0 h 485148"/>
                <a:gd name="connsiteX2" fmla="*/ 3073173 w 3073173"/>
                <a:gd name="connsiteY2" fmla="*/ 473930 h 485148"/>
                <a:gd name="connsiteX3" fmla="*/ 0 w 3073173"/>
                <a:gd name="connsiteY3" fmla="*/ 485148 h 485148"/>
              </a:gdLst>
              <a:ahLst/>
              <a:cxnLst>
                <a:cxn ang="0">
                  <a:pos x="connsiteX0" y="connsiteY0"/>
                </a:cxn>
                <a:cxn ang="0">
                  <a:pos x="connsiteX1" y="connsiteY1"/>
                </a:cxn>
                <a:cxn ang="0">
                  <a:pos x="connsiteX2" y="connsiteY2"/>
                </a:cxn>
                <a:cxn ang="0">
                  <a:pos x="connsiteX3" y="connsiteY3"/>
                </a:cxn>
              </a:cxnLst>
              <a:rect l="l" t="t" r="r" b="b"/>
              <a:pathLst>
                <a:path w="3073173" h="485148">
                  <a:moveTo>
                    <a:pt x="0" y="485148"/>
                  </a:moveTo>
                  <a:lnTo>
                    <a:pt x="2254124" y="0"/>
                  </a:lnTo>
                  <a:lnTo>
                    <a:pt x="3073173" y="473930"/>
                  </a:lnTo>
                  <a:lnTo>
                    <a:pt x="0" y="485148"/>
                  </a:lnTo>
                  <a:close/>
                </a:path>
              </a:pathLst>
            </a:custGeom>
            <a:blipFill dpi="0" rotWithShape="1">
              <a:blip r:embed="rId6"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19" name="490 Triángulo isósceles"/>
            <p:cNvSpPr/>
            <p:nvPr userDrawn="1"/>
          </p:nvSpPr>
          <p:spPr>
            <a:xfrm>
              <a:off x="4777624" y="470651"/>
              <a:ext cx="2837306" cy="604429"/>
            </a:xfrm>
            <a:custGeom>
              <a:avLst/>
              <a:gdLst>
                <a:gd name="connsiteX0" fmla="*/ 0 w 1712595"/>
                <a:gd name="connsiteY0" fmla="*/ 484505 h 484505"/>
                <a:gd name="connsiteX1" fmla="*/ 856298 w 1712595"/>
                <a:gd name="connsiteY1" fmla="*/ 0 h 484505"/>
                <a:gd name="connsiteX2" fmla="*/ 1712595 w 1712595"/>
                <a:gd name="connsiteY2" fmla="*/ 484505 h 484505"/>
                <a:gd name="connsiteX3" fmla="*/ 0 w 1712595"/>
                <a:gd name="connsiteY3" fmla="*/ 484505 h 484505"/>
                <a:gd name="connsiteX0" fmla="*/ 0 w 2900452"/>
                <a:gd name="connsiteY0" fmla="*/ 484505 h 484505"/>
                <a:gd name="connsiteX1" fmla="*/ 856298 w 2900452"/>
                <a:gd name="connsiteY1" fmla="*/ 0 h 484505"/>
                <a:gd name="connsiteX2" fmla="*/ 2900452 w 2900452"/>
                <a:gd name="connsiteY2" fmla="*/ 484505 h 484505"/>
                <a:gd name="connsiteX3" fmla="*/ 0 w 2900452"/>
                <a:gd name="connsiteY3" fmla="*/ 484505 h 484505"/>
                <a:gd name="connsiteX0" fmla="*/ 0 w 2856786"/>
                <a:gd name="connsiteY0" fmla="*/ 484505 h 486767"/>
                <a:gd name="connsiteX1" fmla="*/ 856298 w 2856786"/>
                <a:gd name="connsiteY1" fmla="*/ 0 h 486767"/>
                <a:gd name="connsiteX2" fmla="*/ 2856786 w 2856786"/>
                <a:gd name="connsiteY2" fmla="*/ 486767 h 486767"/>
                <a:gd name="connsiteX3" fmla="*/ 0 w 2856786"/>
                <a:gd name="connsiteY3" fmla="*/ 484505 h 486767"/>
                <a:gd name="connsiteX0" fmla="*/ 0 w 2818219"/>
                <a:gd name="connsiteY0" fmla="*/ 484505 h 492636"/>
                <a:gd name="connsiteX1" fmla="*/ 856298 w 2818219"/>
                <a:gd name="connsiteY1" fmla="*/ 0 h 492636"/>
                <a:gd name="connsiteX2" fmla="*/ 2818219 w 2818219"/>
                <a:gd name="connsiteY2" fmla="*/ 492636 h 492636"/>
                <a:gd name="connsiteX3" fmla="*/ 0 w 2818219"/>
                <a:gd name="connsiteY3" fmla="*/ 484505 h 492636"/>
                <a:gd name="connsiteX0" fmla="*/ 0 w 2862287"/>
                <a:gd name="connsiteY0" fmla="*/ 484505 h 512663"/>
                <a:gd name="connsiteX1" fmla="*/ 856298 w 2862287"/>
                <a:gd name="connsiteY1" fmla="*/ 0 h 512663"/>
                <a:gd name="connsiteX2" fmla="*/ 2862287 w 2862287"/>
                <a:gd name="connsiteY2" fmla="*/ 512663 h 512663"/>
                <a:gd name="connsiteX3" fmla="*/ 0 w 2862287"/>
                <a:gd name="connsiteY3" fmla="*/ 484505 h 512663"/>
                <a:gd name="connsiteX0" fmla="*/ 0 w 2862287"/>
                <a:gd name="connsiteY0" fmla="*/ 484505 h 499659"/>
                <a:gd name="connsiteX1" fmla="*/ 856298 w 2862287"/>
                <a:gd name="connsiteY1" fmla="*/ 0 h 499659"/>
                <a:gd name="connsiteX2" fmla="*/ 2862287 w 2862287"/>
                <a:gd name="connsiteY2" fmla="*/ 499659 h 499659"/>
                <a:gd name="connsiteX3" fmla="*/ 0 w 2862287"/>
                <a:gd name="connsiteY3" fmla="*/ 484505 h 499659"/>
                <a:gd name="connsiteX0" fmla="*/ 0 w 2862287"/>
                <a:gd name="connsiteY0" fmla="*/ 578252 h 593406"/>
                <a:gd name="connsiteX1" fmla="*/ 820613 w 2862287"/>
                <a:gd name="connsiteY1" fmla="*/ 0 h 593406"/>
                <a:gd name="connsiteX2" fmla="*/ 2862287 w 2862287"/>
                <a:gd name="connsiteY2" fmla="*/ 593406 h 593406"/>
                <a:gd name="connsiteX3" fmla="*/ 0 w 2862287"/>
                <a:gd name="connsiteY3" fmla="*/ 578252 h 593406"/>
                <a:gd name="connsiteX0" fmla="*/ 0 w 2862287"/>
                <a:gd name="connsiteY0" fmla="*/ 604429 h 604429"/>
                <a:gd name="connsiteX1" fmla="*/ 820613 w 2862287"/>
                <a:gd name="connsiteY1" fmla="*/ 0 h 604429"/>
                <a:gd name="connsiteX2" fmla="*/ 2862287 w 2862287"/>
                <a:gd name="connsiteY2" fmla="*/ 593406 h 604429"/>
                <a:gd name="connsiteX3" fmla="*/ 0 w 2862287"/>
                <a:gd name="connsiteY3" fmla="*/ 604429 h 604429"/>
              </a:gdLst>
              <a:ahLst/>
              <a:cxnLst>
                <a:cxn ang="0">
                  <a:pos x="connsiteX0" y="connsiteY0"/>
                </a:cxn>
                <a:cxn ang="0">
                  <a:pos x="connsiteX1" y="connsiteY1"/>
                </a:cxn>
                <a:cxn ang="0">
                  <a:pos x="connsiteX2" y="connsiteY2"/>
                </a:cxn>
                <a:cxn ang="0">
                  <a:pos x="connsiteX3" y="connsiteY3"/>
                </a:cxn>
              </a:cxnLst>
              <a:rect l="l" t="t" r="r" b="b"/>
              <a:pathLst>
                <a:path w="2862287" h="604429">
                  <a:moveTo>
                    <a:pt x="0" y="604429"/>
                  </a:moveTo>
                  <a:lnTo>
                    <a:pt x="820613" y="0"/>
                  </a:lnTo>
                  <a:lnTo>
                    <a:pt x="2862287" y="593406"/>
                  </a:lnTo>
                  <a:lnTo>
                    <a:pt x="0" y="604429"/>
                  </a:ln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sp>
          <p:nvSpPr>
            <p:cNvPr id="21" name="491 Triángulo isósceles"/>
            <p:cNvSpPr/>
            <p:nvPr userDrawn="1"/>
          </p:nvSpPr>
          <p:spPr>
            <a:xfrm flipV="1">
              <a:off x="6196849" y="13451"/>
              <a:ext cx="1525558" cy="1013650"/>
            </a:xfrm>
            <a:custGeom>
              <a:avLst/>
              <a:gdLst>
                <a:gd name="connsiteX0" fmla="*/ 0 w 1147445"/>
                <a:gd name="connsiteY0" fmla="*/ 638810 h 638810"/>
                <a:gd name="connsiteX1" fmla="*/ 573723 w 1147445"/>
                <a:gd name="connsiteY1" fmla="*/ 0 h 638810"/>
                <a:gd name="connsiteX2" fmla="*/ 1147445 w 1147445"/>
                <a:gd name="connsiteY2" fmla="*/ 638810 h 638810"/>
                <a:gd name="connsiteX3" fmla="*/ 0 w 1147445"/>
                <a:gd name="connsiteY3" fmla="*/ 638810 h 638810"/>
                <a:gd name="connsiteX0" fmla="*/ 0 w 1147445"/>
                <a:gd name="connsiteY0" fmla="*/ 1013383 h 1013383"/>
                <a:gd name="connsiteX1" fmla="*/ 1147445 w 1147445"/>
                <a:gd name="connsiteY1" fmla="*/ 0 h 1013383"/>
                <a:gd name="connsiteX2" fmla="*/ 1147445 w 1147445"/>
                <a:gd name="connsiteY2" fmla="*/ 1013383 h 1013383"/>
                <a:gd name="connsiteX3" fmla="*/ 0 w 1147445"/>
                <a:gd name="connsiteY3" fmla="*/ 1013383 h 1013383"/>
                <a:gd name="connsiteX0" fmla="*/ 0 w 1538543"/>
                <a:gd name="connsiteY0" fmla="*/ 1013142 h 1013383"/>
                <a:gd name="connsiteX1" fmla="*/ 1538543 w 1538543"/>
                <a:gd name="connsiteY1" fmla="*/ 0 h 1013383"/>
                <a:gd name="connsiteX2" fmla="*/ 1538543 w 1538543"/>
                <a:gd name="connsiteY2" fmla="*/ 1013383 h 1013383"/>
                <a:gd name="connsiteX3" fmla="*/ 0 w 1538543"/>
                <a:gd name="connsiteY3" fmla="*/ 1013142 h 1013383"/>
              </a:gdLst>
              <a:ahLst/>
              <a:cxnLst>
                <a:cxn ang="0">
                  <a:pos x="connsiteX0" y="connsiteY0"/>
                </a:cxn>
                <a:cxn ang="0">
                  <a:pos x="connsiteX1" y="connsiteY1"/>
                </a:cxn>
                <a:cxn ang="0">
                  <a:pos x="connsiteX2" y="connsiteY2"/>
                </a:cxn>
                <a:cxn ang="0">
                  <a:pos x="connsiteX3" y="connsiteY3"/>
                </a:cxn>
              </a:cxnLst>
              <a:rect l="l" t="t" r="r" b="b"/>
              <a:pathLst>
                <a:path w="1538543" h="1013383">
                  <a:moveTo>
                    <a:pt x="0" y="1013142"/>
                  </a:moveTo>
                  <a:lnTo>
                    <a:pt x="1538543" y="0"/>
                  </a:lnTo>
                  <a:lnTo>
                    <a:pt x="1538543" y="1013383"/>
                  </a:lnTo>
                  <a:lnTo>
                    <a:pt x="0" y="1013142"/>
                  </a:ln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MX"/>
            </a:p>
          </p:txBody>
        </p:sp>
      </p:grpSp>
      <p:sp>
        <p:nvSpPr>
          <p:cNvPr id="20" name="19 CuadroTexto"/>
          <p:cNvSpPr txBox="1"/>
          <p:nvPr/>
        </p:nvSpPr>
        <p:spPr>
          <a:xfrm>
            <a:off x="3775177" y="22695"/>
            <a:ext cx="4758268" cy="492443"/>
          </a:xfrm>
          <a:prstGeom prst="rect">
            <a:avLst/>
          </a:prstGeom>
          <a:noFill/>
        </p:spPr>
        <p:txBody>
          <a:bodyPr wrap="square" rtlCol="0">
            <a:spAutoFit/>
          </a:bodyPr>
          <a:lstStyle/>
          <a:p>
            <a:pPr algn="ctr"/>
            <a:r>
              <a:rPr lang="es-MX" sz="1300" b="1" dirty="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EVALUACIÓN DE CONSISTENCIA Y </a:t>
            </a:r>
            <a:r>
              <a:rPr lang="es-MX" sz="1300" b="1" dirty="0" smtClean="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RESULTADOS </a:t>
            </a:r>
          </a:p>
          <a:p>
            <a:pPr algn="ctr"/>
            <a:r>
              <a:rPr lang="es-MX" sz="1300" b="1" dirty="0" smtClean="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rPr>
              <a:t>2021</a:t>
            </a:r>
            <a:endParaRPr lang="es-MX" sz="1300" b="1" dirty="0">
              <a:solidFill>
                <a:srgbClr val="651D32"/>
              </a:solidFill>
              <a:effectLst>
                <a:outerShdw blurRad="38100" dist="38100" dir="2700000" algn="tl">
                  <a:srgbClr val="000000">
                    <a:alpha val="43137"/>
                  </a:srgbClr>
                </a:outerShdw>
              </a:effectLst>
              <a:latin typeface="Mestiza" panose="00000500000000000000" pitchFamily="50" charset="0"/>
              <a:cs typeface="Times New Roman" pitchFamily="18" charset="0"/>
            </a:endParaRPr>
          </a:p>
        </p:txBody>
      </p:sp>
      <p:sp>
        <p:nvSpPr>
          <p:cNvPr id="30" name="29 Marcador de número de diapositiva"/>
          <p:cNvSpPr>
            <a:spLocks noGrp="1"/>
          </p:cNvSpPr>
          <p:nvPr>
            <p:ph type="sldNum" sz="quarter" idx="4"/>
          </p:nvPr>
        </p:nvSpPr>
        <p:spPr>
          <a:xfrm>
            <a:off x="8496000" y="6669360"/>
            <a:ext cx="648000" cy="188640"/>
          </a:xfrm>
          <a:prstGeom prst="rect">
            <a:avLst/>
          </a:prstGeom>
        </p:spPr>
        <p:txBody>
          <a:bodyPr vert="horz" lIns="91440" tIns="45720" rIns="91440" bIns="45720" rtlCol="0" anchor="ctr"/>
          <a:lstStyle>
            <a:lvl1pPr algn="r">
              <a:defRPr sz="900">
                <a:solidFill>
                  <a:schemeClr val="tx1">
                    <a:tint val="75000"/>
                  </a:schemeClr>
                </a:solidFill>
                <a:latin typeface="Mestiza" panose="00000500000000000000" pitchFamily="50" charset="0"/>
              </a:defRPr>
            </a:lvl1pPr>
          </a:lstStyle>
          <a:p>
            <a:fld id="{34762513-7D76-44F4-A4EB-02F5BA9AE113}" type="slidenum">
              <a:rPr lang="es-MX" smtClean="0"/>
              <a:pPr/>
              <a:t>‹Nº›</a:t>
            </a:fld>
            <a:endParaRPr lang="es-MX" dirty="0"/>
          </a:p>
        </p:txBody>
      </p:sp>
      <p:sp>
        <p:nvSpPr>
          <p:cNvPr id="4" name="CuadroTexto 3">
            <a:extLst>
              <a:ext uri="{FF2B5EF4-FFF2-40B4-BE49-F238E27FC236}">
                <a16:creationId xmlns:a16="http://schemas.microsoft.com/office/drawing/2014/main" id="{7362EF66-85BD-C4B7-8A50-2AA2D82B4851}"/>
              </a:ext>
            </a:extLst>
          </p:cNvPr>
          <p:cNvSpPr txBox="1"/>
          <p:nvPr userDrawn="1"/>
        </p:nvSpPr>
        <p:spPr>
          <a:xfrm>
            <a:off x="3850848" y="511292"/>
            <a:ext cx="4645152" cy="276999"/>
          </a:xfrm>
          <a:prstGeom prst="rect">
            <a:avLst/>
          </a:prstGeom>
          <a:noFill/>
        </p:spPr>
        <p:txBody>
          <a:bodyPr wrap="square">
            <a:spAutoFit/>
          </a:bodyPr>
          <a:lstStyle/>
          <a:p>
            <a:pPr algn="ctr"/>
            <a:r>
              <a:rPr lang="es-MX" sz="1200" b="1" dirty="0" smtClean="0">
                <a:solidFill>
                  <a:schemeClr val="tx1"/>
                </a:solidFill>
                <a:effectLst>
                  <a:outerShdw blurRad="38100" dist="38100" dir="2700000" algn="tl">
                    <a:srgbClr val="000000">
                      <a:alpha val="43137"/>
                    </a:srgbClr>
                  </a:outerShdw>
                </a:effectLst>
                <a:latin typeface="Mestiza" panose="00000500000000000000" pitchFamily="50" charset="0"/>
              </a:rPr>
              <a:t>DENGUE</a:t>
            </a:r>
            <a:endParaRPr lang="es-MX" sz="1200" b="1" dirty="0">
              <a:solidFill>
                <a:schemeClr val="tx1"/>
              </a:solidFill>
              <a:effectLst>
                <a:outerShdw blurRad="38100" dist="38100" dir="2700000" algn="tl">
                  <a:srgbClr val="000000">
                    <a:alpha val="43137"/>
                  </a:srgbClr>
                </a:outerShdw>
              </a:effectLst>
              <a:latin typeface="Mestiza" panose="00000500000000000000" pitchFamily="50" charset="0"/>
            </a:endParaRPr>
          </a:p>
        </p:txBody>
      </p:sp>
      <p:cxnSp>
        <p:nvCxnSpPr>
          <p:cNvPr id="8" name="Conector recto 7">
            <a:extLst>
              <a:ext uri="{FF2B5EF4-FFF2-40B4-BE49-F238E27FC236}">
                <a16:creationId xmlns:a16="http://schemas.microsoft.com/office/drawing/2014/main" id="{EF319BD2-1C5D-4831-5FD1-20E4B16C6AEE}"/>
              </a:ext>
            </a:extLst>
          </p:cNvPr>
          <p:cNvCxnSpPr>
            <a:cxnSpLocks/>
          </p:cNvCxnSpPr>
          <p:nvPr userDrawn="1"/>
        </p:nvCxnSpPr>
        <p:spPr>
          <a:xfrm>
            <a:off x="-17850" y="836712"/>
            <a:ext cx="9180512" cy="0"/>
          </a:xfrm>
          <a:prstGeom prst="line">
            <a:avLst/>
          </a:prstGeom>
          <a:ln w="38100">
            <a:solidFill>
              <a:srgbClr val="651D32"/>
            </a:solidFill>
          </a:ln>
        </p:spPr>
        <p:style>
          <a:lnRef idx="1">
            <a:schemeClr val="accent1"/>
          </a:lnRef>
          <a:fillRef idx="0">
            <a:schemeClr val="accent1"/>
          </a:fillRef>
          <a:effectRef idx="0">
            <a:schemeClr val="accent1"/>
          </a:effectRef>
          <a:fontRef idx="minor">
            <a:schemeClr val="tx1"/>
          </a:fontRef>
        </p:style>
      </p:cxnSp>
      <p:cxnSp>
        <p:nvCxnSpPr>
          <p:cNvPr id="9" name="Conector recto 8">
            <a:extLst>
              <a:ext uri="{FF2B5EF4-FFF2-40B4-BE49-F238E27FC236}">
                <a16:creationId xmlns:a16="http://schemas.microsoft.com/office/drawing/2014/main" id="{D895B5F5-A954-9697-9B67-7C7A1EAEC252}"/>
              </a:ext>
            </a:extLst>
          </p:cNvPr>
          <p:cNvCxnSpPr>
            <a:cxnSpLocks/>
          </p:cNvCxnSpPr>
          <p:nvPr userDrawn="1"/>
        </p:nvCxnSpPr>
        <p:spPr>
          <a:xfrm>
            <a:off x="-18662" y="6669360"/>
            <a:ext cx="9180512" cy="0"/>
          </a:xfrm>
          <a:prstGeom prst="line">
            <a:avLst/>
          </a:prstGeom>
          <a:ln w="38100">
            <a:solidFill>
              <a:srgbClr val="C9C2BA"/>
            </a:solidFill>
          </a:ln>
        </p:spPr>
        <p:style>
          <a:lnRef idx="1">
            <a:schemeClr val="accent1"/>
          </a:lnRef>
          <a:fillRef idx="0">
            <a:schemeClr val="accent1"/>
          </a:fillRef>
          <a:effectRef idx="0">
            <a:schemeClr val="accent1"/>
          </a:effectRef>
          <a:fontRef idx="minor">
            <a:schemeClr val="tx1"/>
          </a:fontRef>
        </p:style>
      </p:cxnSp>
      <p:pic>
        <p:nvPicPr>
          <p:cNvPr id="22" name="1 Imagen" descr="Logotipo, nombre de la empresa&#10;&#10;Descripción generada automáticamente"/>
          <p:cNvPicPr/>
          <p:nvPr userDrawn="1"/>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3030" t="28403" r="12347" b="28624"/>
          <a:stretch/>
        </p:blipFill>
        <p:spPr>
          <a:xfrm>
            <a:off x="1225838" y="27823"/>
            <a:ext cx="1980000" cy="756000"/>
          </a:xfrm>
          <a:prstGeom prst="rect">
            <a:avLst/>
          </a:prstGeom>
        </p:spPr>
      </p:pic>
      <p:pic>
        <p:nvPicPr>
          <p:cNvPr id="23" name="Imagen 22"/>
          <p:cNvPicPr/>
          <p:nvPr userDrawn="1"/>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5496" y="-186970"/>
            <a:ext cx="1152000" cy="1152000"/>
          </a:xfrm>
          <a:prstGeom prst="rect">
            <a:avLst/>
          </a:prstGeom>
        </p:spPr>
      </p:pic>
    </p:spTree>
    <p:extLst>
      <p:ext uri="{BB962C8B-B14F-4D97-AF65-F5344CB8AC3E}">
        <p14:creationId xmlns:p14="http://schemas.microsoft.com/office/powerpoint/2010/main" val="3454965763"/>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ctr" defTabSz="914400" rtl="0" eaLnBrk="1" latinLnBrk="0" hangingPunct="1">
        <a:spcBef>
          <a:spcPct val="0"/>
        </a:spcBef>
        <a:buNone/>
        <a:defRPr lang="es-MX" sz="1200" b="1" kern="1200" dirty="0">
          <a:solidFill>
            <a:schemeClr val="tx1"/>
          </a:solidFill>
          <a:effectLst>
            <a:outerShdw blurRad="38100" dist="38100" dir="2700000" algn="tl">
              <a:srgbClr val="000000">
                <a:alpha val="43137"/>
              </a:srgbClr>
            </a:outerShdw>
          </a:effectLst>
          <a:latin typeface="Mestiza" panose="00000500000000000000" pitchFamily="50" charset="0"/>
          <a:ea typeface="+mn-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3.xml.rels><?xml version="1.0" encoding="UTF-8" standalone="yes"?>
<Relationships xmlns="http://schemas.openxmlformats.org/package/2006/relationships"><Relationship Id="rId3" Type="http://schemas.openxmlformats.org/officeDocument/2006/relationships/hyperlink" Target="https://www.sinave.gob.mx/"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s://www.sinave.gob.mx/SUAVE/Inicio_sesion.aspx"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aludsinaloa.gob.mx/index.php/dengue/" TargetMode="Externa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8" Type="http://schemas.openxmlformats.org/officeDocument/2006/relationships/hyperlink" Target="https://www.gob.mx/cms/uploads/attachment/file/598084/Guia_Metodologica_para_la_Nebulizacion_Termica.pdf" TargetMode="External"/><Relationship Id="rId13" Type="http://schemas.openxmlformats.org/officeDocument/2006/relationships/image" Target="../media/image26.png"/><Relationship Id="rId3" Type="http://schemas.openxmlformats.org/officeDocument/2006/relationships/hyperlink" Target="https://www.gob.mx/cms/uploads/attachment/file/598083/Guia_Metodologica_para_el_Rociado_Domiciliario.pdf" TargetMode="External"/><Relationship Id="rId7" Type="http://schemas.openxmlformats.org/officeDocument/2006/relationships/hyperlink" Target="https://www.gob.mx/cms/uploads/attachment/file/598085/Guia_Metodologica_para_Nebulizacion_Espacial_UBV.pdf" TargetMode="External"/><Relationship Id="rId12"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hyperlink" Target="https://www.gob.mx/cms/uploads/attachment/file/598092/Guia_Metodologica_para_Vigilancia_Entomologica_con_Ovitrampas_compressed.pdf" TargetMode="External"/><Relationship Id="rId11" Type="http://schemas.openxmlformats.org/officeDocument/2006/relationships/image" Target="../media/image24.png"/><Relationship Id="rId5" Type="http://schemas.openxmlformats.org/officeDocument/2006/relationships/hyperlink" Target="https://www.gob.mx/cms/uploads/attachment/file/598094/Guia_Metodologica_para_Estudios_Entomologicos_en_Fase_larvaria_y_Pupal_2020_compres.pdf" TargetMode="External"/><Relationship Id="rId10" Type="http://schemas.openxmlformats.org/officeDocument/2006/relationships/image" Target="../media/image23.png"/><Relationship Id="rId4" Type="http://schemas.openxmlformats.org/officeDocument/2006/relationships/hyperlink" Target="https://www.gob.mx/cms/uploads/attachment/file/604075/Guia_Metodolo_gica_para_las_Acciones_de_Control_Larvario-comprimido.pdf" TargetMode="External"/><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aludsinaloa.gob.mx/index.php/transparencia/" TargetMode="External"/><Relationship Id="rId4" Type="http://schemas.openxmlformats.org/officeDocument/2006/relationships/hyperlink" Target="http://saludsinaloa.gob.mx/"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8.png"/><Relationship Id="rId7" Type="http://schemas.openxmlformats.org/officeDocument/2006/relationships/image" Target="../media/image33.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7B844A6D-ADE3-4ECF-A721-FA31BD3E5BC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1</a:t>
            </a:fld>
            <a:endParaRPr lang="es-MX" dirty="0"/>
          </a:p>
        </p:txBody>
      </p:sp>
      <p:graphicFrame>
        <p:nvGraphicFramePr>
          <p:cNvPr id="3"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894524809"/>
              </p:ext>
            </p:extLst>
          </p:nvPr>
        </p:nvGraphicFramePr>
        <p:xfrm>
          <a:off x="323528" y="1556792"/>
          <a:ext cx="8640960" cy="1023334"/>
        </p:xfrm>
        <a:graphic>
          <a:graphicData uri="http://schemas.openxmlformats.org/drawingml/2006/table">
            <a:tbl>
              <a:tblPr firstRow="1" bandRow="1">
                <a:effectLst/>
                <a:tableStyleId>{5C22544A-7EE6-4342-B048-85BDC9FD1C3A}</a:tableStyleId>
              </a:tblPr>
              <a:tblGrid>
                <a:gridCol w="8640960">
                  <a:extLst>
                    <a:ext uri="{9D8B030D-6E8A-4147-A177-3AD203B41FA5}">
                      <a16:colId xmlns:a16="http://schemas.microsoft.com/office/drawing/2014/main" val="20000"/>
                    </a:ext>
                  </a:extLst>
                </a:gridCol>
              </a:tblGrid>
              <a:tr h="1023334">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El programa </a:t>
                      </a:r>
                      <a:r>
                        <a:rPr lang="es-MX" sz="1100" b="1" dirty="0" smtClean="0">
                          <a:solidFill>
                            <a:schemeClr val="tx1"/>
                          </a:solidFill>
                          <a:effectLst/>
                          <a:latin typeface="Mestiza" panose="00000500000000000000" pitchFamily="50" charset="0"/>
                          <a:ea typeface="Calibri"/>
                          <a:cs typeface="Times New Roman"/>
                        </a:rPr>
                        <a:t>Dengue</a:t>
                      </a:r>
                      <a:r>
                        <a:rPr lang="es-MX" sz="1100" b="0" dirty="0" smtClean="0">
                          <a:solidFill>
                            <a:schemeClr val="tx1"/>
                          </a:solidFill>
                          <a:effectLst/>
                          <a:latin typeface="Mestiza" panose="00000500000000000000" pitchFamily="50" charset="0"/>
                          <a:ea typeface="Calibri"/>
                          <a:cs typeface="Times New Roman"/>
                        </a:rPr>
                        <a:t> es operado por los Servicios de Salud de Sinaloa e inició sus operaciones en el año 2014. El problema público de dicho programa es la población de las localidades prioritarias del Estado de Sinaloa que presenta una alta incidencia de dengue, asimismo se pretende contribuir a la disminución de la tasa de letalidad por dengue mediante la atención integral en unidades de salud.</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3 CuadroTexto">
            <a:extLst>
              <a:ext uri="{FF2B5EF4-FFF2-40B4-BE49-F238E27FC236}">
                <a16:creationId xmlns:a16="http://schemas.microsoft.com/office/drawing/2014/main" id="{4A9E74F1-8E17-4916-A51F-D8C478B0A13E}"/>
              </a:ext>
            </a:extLst>
          </p:cNvPr>
          <p:cNvSpPr txBox="1"/>
          <p:nvPr/>
        </p:nvSpPr>
        <p:spPr>
          <a:xfrm>
            <a:off x="607987" y="1002214"/>
            <a:ext cx="4684093" cy="338554"/>
          </a:xfrm>
          <a:prstGeom prst="rect">
            <a:avLst/>
          </a:prstGeom>
          <a:noFill/>
        </p:spPr>
        <p:txBody>
          <a:bodyPr wrap="square" rtlCol="0">
            <a:spAutoFit/>
          </a:bodyPr>
          <a:lstStyle/>
          <a:p>
            <a:r>
              <a:rPr lang="es-MX" sz="1600" b="1" dirty="0">
                <a:solidFill>
                  <a:srgbClr val="651D32"/>
                </a:solidFill>
                <a:effectLst>
                  <a:outerShdw blurRad="38100" dist="38100" dir="2700000" algn="tl">
                    <a:srgbClr val="000000">
                      <a:alpha val="43137"/>
                    </a:srgbClr>
                  </a:outerShdw>
                </a:effectLst>
                <a:latin typeface="Mestiza" panose="00000500000000000000" pitchFamily="50" charset="0"/>
              </a:rPr>
              <a:t>Descripción </a:t>
            </a:r>
            <a:r>
              <a:rPr lang="es-MX" sz="1600" b="1" dirty="0" smtClean="0">
                <a:solidFill>
                  <a:srgbClr val="651D32"/>
                </a:solidFill>
                <a:effectLst>
                  <a:outerShdw blurRad="38100" dist="38100" dir="2700000" algn="tl">
                    <a:srgbClr val="000000">
                      <a:alpha val="43137"/>
                    </a:srgbClr>
                  </a:outerShdw>
                </a:effectLst>
                <a:latin typeface="Mestiza" panose="00000500000000000000" pitchFamily="50" charset="0"/>
              </a:rPr>
              <a:t>del Programa</a:t>
            </a:r>
            <a:endParaRPr lang="es-MX" sz="1600" b="1" dirty="0">
              <a:solidFill>
                <a:srgbClr val="651D32"/>
              </a:solidFill>
              <a:effectLst>
                <a:outerShdw blurRad="38100" dist="38100" dir="2700000" algn="tl">
                  <a:srgbClr val="000000">
                    <a:alpha val="43137"/>
                  </a:srgbClr>
                </a:outerShdw>
              </a:effectLst>
              <a:latin typeface="Mestiza" panose="00000500000000000000" pitchFamily="50" charset="0"/>
            </a:endParaRPr>
          </a:p>
        </p:txBody>
      </p:sp>
      <p:sp>
        <p:nvSpPr>
          <p:cNvPr id="6" name="4 Elipse">
            <a:extLst>
              <a:ext uri="{FF2B5EF4-FFF2-40B4-BE49-F238E27FC236}">
                <a16:creationId xmlns:a16="http://schemas.microsoft.com/office/drawing/2014/main" id="{9A6297A6-2255-4B14-AB75-F1093ADB9269}"/>
              </a:ext>
            </a:extLst>
          </p:cNvPr>
          <p:cNvSpPr>
            <a:spLocks noChangeAspect="1"/>
          </p:cNvSpPr>
          <p:nvPr/>
        </p:nvSpPr>
        <p:spPr>
          <a:xfrm>
            <a:off x="251520" y="969692"/>
            <a:ext cx="371108" cy="371108"/>
          </a:xfrm>
          <a:prstGeom prst="ellipse">
            <a:avLst/>
          </a:prstGeom>
          <a:blipFill dpi="0" rotWithShape="1">
            <a:blip r:embed="rId2"/>
            <a:srcRect/>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1</a:t>
            </a:r>
          </a:p>
        </p:txBody>
      </p:sp>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48064" y="2574591"/>
            <a:ext cx="3662721" cy="36627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aphicFrame>
        <p:nvGraphicFramePr>
          <p:cNvPr id="9"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3747669282"/>
              </p:ext>
            </p:extLst>
          </p:nvPr>
        </p:nvGraphicFramePr>
        <p:xfrm>
          <a:off x="395536" y="2569079"/>
          <a:ext cx="4392488" cy="3668233"/>
        </p:xfrm>
        <a:graphic>
          <a:graphicData uri="http://schemas.openxmlformats.org/drawingml/2006/table">
            <a:tbl>
              <a:tblPr firstRow="1" bandRow="1">
                <a:effectLst/>
                <a:tableStyleId>{5C22544A-7EE6-4342-B048-85BDC9FD1C3A}</a:tableStyleId>
              </a:tblPr>
              <a:tblGrid>
                <a:gridCol w="4392488">
                  <a:extLst>
                    <a:ext uri="{9D8B030D-6E8A-4147-A177-3AD203B41FA5}">
                      <a16:colId xmlns:a16="http://schemas.microsoft.com/office/drawing/2014/main" val="20000"/>
                    </a:ext>
                  </a:extLst>
                </a:gridCol>
              </a:tblGrid>
              <a:tr h="3668233">
                <a:tc>
                  <a:txBody>
                    <a:bodyPr/>
                    <a:lstStyle/>
                    <a:p>
                      <a:pPr marL="171450" indent="-171450" algn="just">
                        <a:lnSpc>
                          <a:spcPct val="150000"/>
                        </a:lnSpc>
                        <a:spcAft>
                          <a:spcPts val="0"/>
                        </a:spcAft>
                        <a:buClr>
                          <a:srgbClr val="651D32"/>
                        </a:buClr>
                        <a:buFont typeface="Wingdings" panose="05000000000000000000" pitchFamily="2" charset="2"/>
                        <a:buChar char="v"/>
                      </a:pPr>
                      <a:r>
                        <a:rPr lang="es-MX" sz="1100" b="1" dirty="0" smtClean="0">
                          <a:solidFill>
                            <a:schemeClr val="tx1"/>
                          </a:solidFill>
                          <a:effectLst/>
                          <a:latin typeface="Mestiza" panose="00000500000000000000" pitchFamily="50" charset="0"/>
                          <a:ea typeface="Calibri"/>
                          <a:cs typeface="Times New Roman"/>
                        </a:rPr>
                        <a:t>El programa realiza las siguientes actividades:</a:t>
                      </a:r>
                    </a:p>
                    <a:p>
                      <a:pPr marL="324000" indent="-171450" algn="just">
                        <a:lnSpc>
                          <a:spcPct val="150000"/>
                        </a:lnSpc>
                        <a:spcAft>
                          <a:spcPts val="0"/>
                        </a:spcAft>
                        <a:buFont typeface="Arial" panose="020B0604020202020204" pitchFamily="34" charset="0"/>
                        <a:buChar char="•"/>
                      </a:pPr>
                      <a:r>
                        <a:rPr lang="es-MX" sz="1100" b="0" dirty="0" smtClean="0">
                          <a:solidFill>
                            <a:schemeClr val="tx1"/>
                          </a:solidFill>
                          <a:effectLst/>
                          <a:latin typeface="Mestiza" panose="00000500000000000000" pitchFamily="50" charset="0"/>
                          <a:ea typeface="Calibri"/>
                          <a:cs typeface="Times New Roman"/>
                        </a:rPr>
                        <a:t>Actividad 1.1. Atención a casos probables</a:t>
                      </a:r>
                      <a:r>
                        <a:rPr lang="es-MX" sz="1100" b="0" baseline="0" dirty="0" smtClean="0">
                          <a:solidFill>
                            <a:schemeClr val="tx1"/>
                          </a:solidFill>
                          <a:effectLst/>
                          <a:latin typeface="Mestiza" panose="00000500000000000000" pitchFamily="50" charset="0"/>
                          <a:ea typeface="Calibri"/>
                          <a:cs typeface="Times New Roman"/>
                        </a:rPr>
                        <a:t> con menos de 10 días de fecha de inicio trabajado con rociado intradomiciliar en las localidades prioritarias.</a:t>
                      </a:r>
                    </a:p>
                    <a:p>
                      <a:pPr marL="324000" indent="-171450" algn="just">
                        <a:lnSpc>
                          <a:spcPct val="150000"/>
                        </a:lnSpc>
                        <a:spcAft>
                          <a:spcPts val="0"/>
                        </a:spcAft>
                        <a:buFont typeface="Arial" panose="020B0604020202020204" pitchFamily="34" charset="0"/>
                        <a:buChar char="•"/>
                      </a:pPr>
                      <a:r>
                        <a:rPr lang="es-MX" sz="1100" b="0" baseline="0" dirty="0" smtClean="0">
                          <a:solidFill>
                            <a:schemeClr val="tx1"/>
                          </a:solidFill>
                          <a:effectLst/>
                          <a:latin typeface="Mestiza" panose="00000500000000000000" pitchFamily="50" charset="0"/>
                          <a:ea typeface="Calibri"/>
                          <a:cs typeface="Times New Roman"/>
                        </a:rPr>
                        <a:t>Actividad 1.2. Monitoreo con ovitrampas de las localidades prioritarias del estado.</a:t>
                      </a:r>
                    </a:p>
                    <a:p>
                      <a:pPr algn="just">
                        <a:lnSpc>
                          <a:spcPct val="15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50000"/>
                        </a:lnSpc>
                        <a:spcAft>
                          <a:spcPts val="0"/>
                        </a:spcAft>
                        <a:buClr>
                          <a:srgbClr val="651D32"/>
                        </a:buClr>
                        <a:buFont typeface="Wingdings" panose="05000000000000000000" pitchFamily="2" charset="2"/>
                        <a:buChar char="v"/>
                      </a:pPr>
                      <a:r>
                        <a:rPr lang="es-MX" sz="1100" b="1" dirty="0" smtClean="0">
                          <a:solidFill>
                            <a:schemeClr val="tx1"/>
                          </a:solidFill>
                          <a:effectLst/>
                          <a:latin typeface="Mestiza" panose="00000500000000000000" pitchFamily="50" charset="0"/>
                          <a:ea typeface="Calibri"/>
                          <a:cs typeface="Times New Roman"/>
                        </a:rPr>
                        <a:t>Bienes y servicios que entrega el</a:t>
                      </a:r>
                      <a:r>
                        <a:rPr lang="es-MX" sz="1100" b="1" baseline="0" dirty="0" smtClean="0">
                          <a:solidFill>
                            <a:schemeClr val="tx1"/>
                          </a:solidFill>
                          <a:effectLst/>
                          <a:latin typeface="Mestiza" panose="00000500000000000000" pitchFamily="50" charset="0"/>
                          <a:ea typeface="Calibri"/>
                          <a:cs typeface="Times New Roman"/>
                        </a:rPr>
                        <a:t> programa:</a:t>
                      </a:r>
                    </a:p>
                    <a:p>
                      <a:pPr marL="324000" lvl="0" indent="-171450" algn="just">
                        <a:lnSpc>
                          <a:spcPct val="150000"/>
                        </a:lnSpc>
                        <a:spcAft>
                          <a:spcPts val="0"/>
                        </a:spcAft>
                        <a:buFont typeface="Arial" panose="020B0604020202020204" pitchFamily="34" charset="0"/>
                        <a:buChar char="•"/>
                      </a:pPr>
                      <a:r>
                        <a:rPr lang="es-MX" sz="1100" b="0" baseline="0" dirty="0" smtClean="0">
                          <a:solidFill>
                            <a:schemeClr val="tx1"/>
                          </a:solidFill>
                          <a:effectLst/>
                          <a:latin typeface="Mestiza" panose="00000500000000000000" pitchFamily="50" charset="0"/>
                          <a:ea typeface="Calibri"/>
                          <a:cs typeface="Times New Roman"/>
                        </a:rPr>
                        <a:t>Manejo integrado del vector mediante control larvario casa a casa.</a:t>
                      </a:r>
                    </a:p>
                    <a:p>
                      <a:pPr marL="324000" lvl="0" indent="-171450" algn="just">
                        <a:lnSpc>
                          <a:spcPct val="150000"/>
                        </a:lnSpc>
                        <a:spcAft>
                          <a:spcPts val="0"/>
                        </a:spcAft>
                        <a:buFont typeface="Arial" panose="020B0604020202020204" pitchFamily="34" charset="0"/>
                        <a:buChar char="•"/>
                      </a:pPr>
                      <a:r>
                        <a:rPr lang="es-MX" sz="1100" b="0" baseline="0" dirty="0" smtClean="0">
                          <a:solidFill>
                            <a:schemeClr val="tx1"/>
                          </a:solidFill>
                          <a:effectLst/>
                          <a:latin typeface="Mestiza" panose="00000500000000000000" pitchFamily="50" charset="0"/>
                          <a:ea typeface="Calibri"/>
                          <a:cs typeface="Times New Roman"/>
                        </a:rPr>
                        <a:t>Estudios entomológicos en la fase larvaria del mosquito.</a:t>
                      </a:r>
                    </a:p>
                    <a:p>
                      <a:pPr marL="324000" lvl="0" indent="-171450" algn="just">
                        <a:lnSpc>
                          <a:spcPct val="150000"/>
                        </a:lnSpc>
                        <a:spcAft>
                          <a:spcPts val="0"/>
                        </a:spcAft>
                        <a:buFont typeface="Arial" panose="020B0604020202020204" pitchFamily="34" charset="0"/>
                        <a:buChar char="•"/>
                      </a:pPr>
                      <a:r>
                        <a:rPr lang="es-MX" sz="1100" b="0" baseline="0" dirty="0" smtClean="0">
                          <a:solidFill>
                            <a:schemeClr val="tx1"/>
                          </a:solidFill>
                          <a:effectLst/>
                          <a:latin typeface="Mestiza" panose="00000500000000000000" pitchFamily="50" charset="0"/>
                          <a:ea typeface="Calibri"/>
                          <a:cs typeface="Times New Roman"/>
                        </a:rPr>
                        <a:t>Vigilancia entomológica con ovitrampas, rociado intradomiciliario, nebulización espacial.</a:t>
                      </a:r>
                    </a:p>
                    <a:p>
                      <a:pPr marL="324000" lvl="0" indent="-171450" algn="just">
                        <a:lnSpc>
                          <a:spcPct val="150000"/>
                        </a:lnSpc>
                        <a:spcAft>
                          <a:spcPts val="0"/>
                        </a:spcAft>
                        <a:buFont typeface="Arial" panose="020B0604020202020204" pitchFamily="34" charset="0"/>
                        <a:buChar char="•"/>
                      </a:pPr>
                      <a:r>
                        <a:rPr lang="es-MX" sz="1100" b="0" baseline="0" dirty="0" smtClean="0">
                          <a:solidFill>
                            <a:schemeClr val="tx1"/>
                          </a:solidFill>
                          <a:effectLst/>
                          <a:latin typeface="Mestiza" panose="00000500000000000000" pitchFamily="50" charset="0"/>
                          <a:ea typeface="Calibri"/>
                          <a:cs typeface="Times New Roman"/>
                        </a:rPr>
                        <a:t>Promoción a la salud.</a:t>
                      </a:r>
                      <a:endParaRPr lang="es-MX" sz="1100" b="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384807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10</a:t>
            </a:fld>
            <a:endParaRPr lang="es-MX" dirty="0"/>
          </a:p>
        </p:txBody>
      </p:sp>
      <p:sp>
        <p:nvSpPr>
          <p:cNvPr id="11" name="10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8</a:t>
            </a:r>
          </a:p>
        </p:txBody>
      </p:sp>
      <p:sp>
        <p:nvSpPr>
          <p:cNvPr id="2" name="3 CuadroTexto">
            <a:extLst>
              <a:ext uri="{FF2B5EF4-FFF2-40B4-BE49-F238E27FC236}">
                <a16:creationId xmlns:a16="http://schemas.microsoft.com/office/drawing/2014/main" id="{2D722A1E-B91F-482D-0750-1C1BA512E6FB}"/>
              </a:ext>
            </a:extLst>
          </p:cNvPr>
          <p:cNvSpPr txBox="1"/>
          <p:nvPr/>
        </p:nvSpPr>
        <p:spPr>
          <a:xfrm>
            <a:off x="611560" y="1002214"/>
            <a:ext cx="2379837"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Análisis FODA</a:t>
            </a:r>
          </a:p>
        </p:txBody>
      </p:sp>
      <p:graphicFrame>
        <p:nvGraphicFramePr>
          <p:cNvPr id="6" name="7 Tabla"/>
          <p:cNvGraphicFramePr>
            <a:graphicFrameLocks noGrp="1"/>
          </p:cNvGraphicFramePr>
          <p:nvPr>
            <p:extLst>
              <p:ext uri="{D42A27DB-BD31-4B8C-83A1-F6EECF244321}">
                <p14:modId xmlns:p14="http://schemas.microsoft.com/office/powerpoint/2010/main" val="2479622645"/>
              </p:ext>
            </p:extLst>
          </p:nvPr>
        </p:nvGraphicFramePr>
        <p:xfrm>
          <a:off x="251520" y="1480904"/>
          <a:ext cx="8640000" cy="4927092"/>
        </p:xfrm>
        <a:graphic>
          <a:graphicData uri="http://schemas.openxmlformats.org/drawingml/2006/table">
            <a:tbl>
              <a:tblPr firstRow="1" bandRow="1">
                <a:effectLst/>
                <a:tableStyleId>{5C22544A-7EE6-4342-B048-85BDC9FD1C3A}</a:tableStyleId>
              </a:tblPr>
              <a:tblGrid>
                <a:gridCol w="8640000">
                  <a:extLst>
                    <a:ext uri="{9D8B030D-6E8A-4147-A177-3AD203B41FA5}">
                      <a16:colId xmlns:a16="http://schemas.microsoft.com/office/drawing/2014/main" val="20001"/>
                    </a:ext>
                  </a:extLst>
                </a:gridCol>
              </a:tblGrid>
              <a:tr h="252510">
                <a:tc>
                  <a:txBody>
                    <a:bodyPr/>
                    <a:lstStyle/>
                    <a:p>
                      <a:pPr marL="0" algn="ctr" defTabSz="914400" rtl="0" eaLnBrk="1" latinLnBrk="0" hangingPunct="1"/>
                      <a:r>
                        <a:rPr lang="es-MX" sz="1100" b="1" kern="1200" dirty="0" smtClean="0">
                          <a:solidFill>
                            <a:sysClr val="windowText" lastClr="000000"/>
                          </a:solidFill>
                          <a:effectLst/>
                          <a:latin typeface="Mestiza" panose="00000500000000000000" pitchFamily="50" charset="0"/>
                          <a:ea typeface="+mn-ea"/>
                          <a:cs typeface="+mn-cs"/>
                        </a:rPr>
                        <a:t>Oportunidades</a:t>
                      </a:r>
                      <a:endParaRPr lang="es-MX" sz="1100" b="1" kern="1200" dirty="0">
                        <a:solidFill>
                          <a:sysClr val="windowText" lastClr="000000"/>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10002"/>
                  </a:ext>
                </a:extLst>
              </a:tr>
              <a:tr h="2361296">
                <a:tc>
                  <a:txBody>
                    <a:bodyPr/>
                    <a:lstStyle/>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Está vinculado a los objetivos y estrategias del PSS 2020 – 2024 y del PND 2019 – 2024.</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Se cuenta con la NOM-017-SSA2-2012, para la vigilancia epidemiológica; la NOM-032-SSA2-2014, para la vigilancia epidemiológica, promoción, prevención y control de las enfermedades transmitidas por vectores y la NOM-232-SSA1-2009, Plaguicidas; donde se establecen los criterios, especificaciones, directrices y procedimientos, así como requisitos, indicaciones y características que se deben cumplir.</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Se encuentra alineado conforme a la Ley General de Salud </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Está vinculado con los Objetivos del Desarrollo Sostenible.</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Presenta complementariedad con un programa federal.</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Se cuenta con un plan estratégico que contempla los resultados que se quieren alcanzar, y los indicadores para medir el avance en el logro de sus resultados.</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Utiliza sistemas de captura y análisis de la información.</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Entablar un acercamiento con el sector educativo para iniciar con la capacitación desde las escuelas.</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Este programa forma parte de un programa nacional.</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Se cuenta con plataformas de información, en las cuales se identifican los casos probables de dengue en tiempo real.</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Enfatizar en un número telefónico por parte de la persona con sintomatología de dengue para el oportuno tratamiento con acciones integrales de control.</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Incrementar el número de campañas de difusión para informar a la ciudadanía sobre las medidas de prevención en las viviendas.</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Gestionar presupuesto en base a proyectos en el gobierno del estado para optimizar la operación del programa.</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Establecer enlaces a través del área de Promoción de la Salud con instituciones educativas.</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Destinar presupuesto para la reproducción del cuestionario para medir la percepción de la población atendida.</a:t>
                      </a:r>
                    </a:p>
                    <a:p>
                      <a:pPr marL="171450" marR="0" lvl="0" indent="-171450" algn="just" defTabSz="914400" rtl="0" eaLnBrk="1" fontAlgn="auto" latinLnBrk="0" hangingPunct="1">
                        <a:lnSpc>
                          <a:spcPct val="130000"/>
                        </a:lnSpc>
                        <a:spcBef>
                          <a:spcPts val="0"/>
                        </a:spcBef>
                        <a:spcAft>
                          <a:spcPts val="0"/>
                        </a:spcAft>
                        <a:buClrTx/>
                        <a:buSzTx/>
                        <a:buFont typeface="Arial" pitchFamily="34" charset="0"/>
                        <a:buChar char="•"/>
                        <a:tabLst/>
                        <a:defRPr/>
                      </a:pPr>
                      <a:r>
                        <a:rPr lang="es-MX" sz="1100" b="0" kern="1200" baseline="0" dirty="0" smtClean="0">
                          <a:solidFill>
                            <a:schemeClr val="tx1"/>
                          </a:solidFill>
                          <a:latin typeface="Mestiza" panose="00000500000000000000" pitchFamily="50" charset="0"/>
                          <a:ea typeface="+mn-ea"/>
                          <a:cs typeface="+mn-cs"/>
                        </a:rPr>
                        <a:t>Adquisición oportuna de los insumos necesarios.</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174340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11</a:t>
            </a:fld>
            <a:endParaRPr lang="es-MX" dirty="0"/>
          </a:p>
        </p:txBody>
      </p:sp>
      <p:sp>
        <p:nvSpPr>
          <p:cNvPr id="11" name="10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8</a:t>
            </a:r>
          </a:p>
        </p:txBody>
      </p:sp>
      <p:sp>
        <p:nvSpPr>
          <p:cNvPr id="2" name="3 CuadroTexto">
            <a:extLst>
              <a:ext uri="{FF2B5EF4-FFF2-40B4-BE49-F238E27FC236}">
                <a16:creationId xmlns:a16="http://schemas.microsoft.com/office/drawing/2014/main" id="{2D722A1E-B91F-482D-0750-1C1BA512E6FB}"/>
              </a:ext>
            </a:extLst>
          </p:cNvPr>
          <p:cNvSpPr txBox="1"/>
          <p:nvPr/>
        </p:nvSpPr>
        <p:spPr>
          <a:xfrm>
            <a:off x="611560" y="1002214"/>
            <a:ext cx="2379837"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Análisis FODA</a:t>
            </a:r>
          </a:p>
        </p:txBody>
      </p:sp>
      <p:graphicFrame>
        <p:nvGraphicFramePr>
          <p:cNvPr id="6" name="7 Tabla"/>
          <p:cNvGraphicFramePr>
            <a:graphicFrameLocks noGrp="1"/>
          </p:cNvGraphicFramePr>
          <p:nvPr>
            <p:extLst>
              <p:ext uri="{D42A27DB-BD31-4B8C-83A1-F6EECF244321}">
                <p14:modId xmlns:p14="http://schemas.microsoft.com/office/powerpoint/2010/main" val="1337052528"/>
              </p:ext>
            </p:extLst>
          </p:nvPr>
        </p:nvGraphicFramePr>
        <p:xfrm>
          <a:off x="251520" y="1480904"/>
          <a:ext cx="8640960" cy="5126736"/>
        </p:xfrm>
        <a:graphic>
          <a:graphicData uri="http://schemas.openxmlformats.org/drawingml/2006/table">
            <a:tbl>
              <a:tblPr firstRow="1" bandRow="1">
                <a:effectLst/>
                <a:tableStyleId>{5C22544A-7EE6-4342-B048-85BDC9FD1C3A}</a:tableStyleId>
              </a:tblPr>
              <a:tblGrid>
                <a:gridCol w="8640960">
                  <a:extLst>
                    <a:ext uri="{9D8B030D-6E8A-4147-A177-3AD203B41FA5}">
                      <a16:colId xmlns:a16="http://schemas.microsoft.com/office/drawing/2014/main" val="20000"/>
                    </a:ext>
                  </a:extLst>
                </a:gridCol>
              </a:tblGrid>
              <a:tr h="252510">
                <a:tc>
                  <a:txBody>
                    <a:bodyPr/>
                    <a:lstStyle/>
                    <a:p>
                      <a:pPr marL="0" algn="ctr" defTabSz="914400" rtl="0" eaLnBrk="1" latinLnBrk="0" hangingPunct="1"/>
                      <a:r>
                        <a:rPr lang="es-MX" sz="1100" b="1" kern="1200" dirty="0" smtClean="0">
                          <a:solidFill>
                            <a:sysClr val="windowText" lastClr="000000"/>
                          </a:solidFill>
                          <a:effectLst/>
                          <a:latin typeface="Mestiza" panose="00000500000000000000" pitchFamily="50" charset="0"/>
                          <a:ea typeface="+mn-ea"/>
                          <a:cs typeface="+mn-cs"/>
                        </a:rPr>
                        <a:t>Debilidades</a:t>
                      </a:r>
                      <a:endParaRPr lang="es-MX" sz="1100" b="1" kern="1200" dirty="0">
                        <a:solidFill>
                          <a:sysClr val="windowText" lastClr="000000"/>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4135658572"/>
                  </a:ext>
                </a:extLst>
              </a:tr>
              <a:tr h="252510">
                <a:tc>
                  <a:txBody>
                    <a:bodyPr/>
                    <a:lstStyle/>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La obtención de resultados óptimos (Baja letalidad y/o morbilidad) no depende 100% del programa Dengue, ya que intervienen otras áreas como Atención Medica, Epidemiología y Promoción de la Salud.</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 Que los médicos tratantes no se encuentren capacitados para diagnosticar el Dengue.</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La información que se reporte depende una oportuna captura de la misma.</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No se pueden hacer modificaciones en edificios de renta, con el objetivo de adecuar las áreas de operación para el programa</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1708906"/>
                  </a:ext>
                </a:extLst>
              </a:tr>
              <a:tr h="252510">
                <a:tc>
                  <a:txBody>
                    <a:bodyPr/>
                    <a:lstStyle/>
                    <a:p>
                      <a:pPr marL="0" algn="ctr" defTabSz="914400" rtl="0" eaLnBrk="1" latinLnBrk="0" hangingPunct="1"/>
                      <a:r>
                        <a:rPr lang="es-MX" sz="1100" b="1" kern="1200" dirty="0" smtClean="0">
                          <a:solidFill>
                            <a:sysClr val="windowText" lastClr="000000"/>
                          </a:solidFill>
                          <a:effectLst/>
                          <a:latin typeface="Mestiza" panose="00000500000000000000" pitchFamily="50" charset="0"/>
                          <a:ea typeface="+mn-ea"/>
                          <a:cs typeface="+mn-cs"/>
                        </a:rPr>
                        <a:t>Amenazas</a:t>
                      </a:r>
                      <a:endParaRPr lang="es-MX" sz="1100" b="1" kern="1200" dirty="0">
                        <a:solidFill>
                          <a:sysClr val="windowText" lastClr="000000"/>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10002"/>
                  </a:ext>
                </a:extLst>
              </a:tr>
              <a:tr h="2361296">
                <a:tc>
                  <a:txBody>
                    <a:bodyPr/>
                    <a:lstStyle/>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Que las personas no acudan al médico durante los primeros días de inicio del cuadro clínico.</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Derivado de las condiciones de inseguridad, los moradores no dan acceso a sus viviendas, es por ello que terminan existiendo un gran número de personas renuentes sobre todo en las principales ciudades del estado.</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No se cuenta con un instrumento para medir el grado de satisfacción de la población atendida por el programa, sin embargo, se cuenta con personal que realiza visitas casa por casa, lo que facilitaría la aplicación de una encuesta en muestra de las viviendas atendidas por el programa.</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La presencia de fenómenos meteorológicos con lluvias inusuales incrementa los gastos de operación, al incrementar las densidades del mosquito vector del dengue Aedes </a:t>
                      </a:r>
                      <a:r>
                        <a:rPr lang="es-MX" sz="1100" b="0" kern="1200" dirty="0" err="1" smtClean="0">
                          <a:solidFill>
                            <a:schemeClr val="tx1"/>
                          </a:solidFill>
                          <a:latin typeface="Mestiza" panose="00000500000000000000" pitchFamily="50" charset="0"/>
                          <a:ea typeface="+mn-ea"/>
                          <a:cs typeface="+mn-cs"/>
                        </a:rPr>
                        <a:t>aegypti</a:t>
                      </a:r>
                      <a:r>
                        <a:rPr lang="es-MX" sz="1100" b="0" kern="1200" dirty="0" smtClean="0">
                          <a:solidFill>
                            <a:schemeClr val="tx1"/>
                          </a:solidFill>
                          <a:latin typeface="Mestiza" panose="00000500000000000000" pitchFamily="50" charset="0"/>
                          <a:ea typeface="+mn-ea"/>
                          <a:cs typeface="+mn-cs"/>
                        </a:rPr>
                        <a:t>.</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La introducción de un serotipo diferente al de circulación actual puede incrementar las áreas programadas para operar el programa.</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La existencia de otras especies de mosquito en el estado que por temporadas incrementan su población puede crear una percepción negativa en cuanto a las actividades de prevención y control del programa dengue.</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Los resultados de Fin y Propósito no cumplen con resultados satisfactorios.</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Afectaciones por recortes o re direccionamiento de los recursos.</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El diseño del programa depende de un programa a nivel nacional, por lo que puede verse afectado a gran medida de los ajustes que se realicen a ese nivel.</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 Las guías operativas se actualizan cada 2 años, por lo que la información puede presentarse desactualizada.</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 La NOM-032-SSA2-2014 no se ha actualizado y algunos de los procesos que se presentan en la misma, ya no son válidos.</a:t>
                      </a:r>
                    </a:p>
                    <a:p>
                      <a:pPr marL="171450" marR="0" lvl="0" indent="-171450" algn="just" defTabSz="914400" rtl="0" eaLnBrk="1" fontAlgn="auto" latinLnBrk="0" hangingPunct="1">
                        <a:lnSpc>
                          <a:spcPct val="110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 La renuencia en las ciudades está incrementando motivado por la violencia que impera en algunas zonas lo que reduce las coberturas del programa.</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567890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12</a:t>
            </a:fld>
            <a:endParaRPr lang="es-MX" dirty="0"/>
          </a:p>
        </p:txBody>
      </p:sp>
      <p:sp>
        <p:nvSpPr>
          <p:cNvPr id="21" name="20 Elipse"/>
          <p:cNvSpPr/>
          <p:nvPr/>
        </p:nvSpPr>
        <p:spPr>
          <a:xfrm>
            <a:off x="24076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9</a:t>
            </a:r>
          </a:p>
        </p:txBody>
      </p:sp>
      <p:sp>
        <p:nvSpPr>
          <p:cNvPr id="2" name="3 CuadroTexto">
            <a:extLst>
              <a:ext uri="{FF2B5EF4-FFF2-40B4-BE49-F238E27FC236}">
                <a16:creationId xmlns:a16="http://schemas.microsoft.com/office/drawing/2014/main" id="{98E40C20-BD6E-C708-F079-96F29A37D6BE}"/>
              </a:ext>
            </a:extLst>
          </p:cNvPr>
          <p:cNvSpPr txBox="1"/>
          <p:nvPr/>
        </p:nvSpPr>
        <p:spPr>
          <a:xfrm>
            <a:off x="611560" y="1002214"/>
            <a:ext cx="4392488" cy="338554"/>
          </a:xfrm>
          <a:prstGeom prst="rect">
            <a:avLst/>
          </a:prstGeom>
          <a:noFill/>
        </p:spPr>
        <p:txBody>
          <a:bodyPr wrap="square" rtlCol="0">
            <a:spAutoFit/>
          </a:bodyPr>
          <a:lstStyle>
            <a:defPPr>
              <a:defRPr lang="es-MX"/>
            </a:defPPr>
            <a:lvl1pPr>
              <a:defRPr sz="1600" b="1">
                <a:solidFill>
                  <a:srgbClr val="742E43"/>
                </a:solidFill>
                <a:effectLst>
                  <a:outerShdw blurRad="38100" dist="38100" dir="2700000" algn="tl">
                    <a:srgbClr val="000000">
                      <a:alpha val="43137"/>
                    </a:srgbClr>
                  </a:outerShdw>
                </a:effectLst>
                <a:latin typeface="Mestiza" panose="00000500000000000000" pitchFamily="50" charset="0"/>
              </a:defRPr>
            </a:lvl1pPr>
          </a:lstStyle>
          <a:p>
            <a:r>
              <a:rPr lang="es-MX" dirty="0" smtClean="0"/>
              <a:t>Recomendaciones</a:t>
            </a:r>
            <a:endParaRPr lang="es-MX" dirty="0"/>
          </a:p>
        </p:txBody>
      </p:sp>
      <p:graphicFrame>
        <p:nvGraphicFramePr>
          <p:cNvPr id="5" name="Tabla 4"/>
          <p:cNvGraphicFramePr>
            <a:graphicFrameLocks noGrp="1"/>
          </p:cNvGraphicFramePr>
          <p:nvPr>
            <p:extLst>
              <p:ext uri="{D42A27DB-BD31-4B8C-83A1-F6EECF244321}">
                <p14:modId xmlns:p14="http://schemas.microsoft.com/office/powerpoint/2010/main" val="1933309289"/>
              </p:ext>
            </p:extLst>
          </p:nvPr>
        </p:nvGraphicFramePr>
        <p:xfrm>
          <a:off x="611560" y="2218363"/>
          <a:ext cx="7992887" cy="4320483"/>
        </p:xfrm>
        <a:graphic>
          <a:graphicData uri="http://schemas.openxmlformats.org/drawingml/2006/table">
            <a:tbl>
              <a:tblPr firstRow="1" firstCol="1" bandRow="1"/>
              <a:tblGrid>
                <a:gridCol w="1613244">
                  <a:extLst>
                    <a:ext uri="{9D8B030D-6E8A-4147-A177-3AD203B41FA5}">
                      <a16:colId xmlns:a16="http://schemas.microsoft.com/office/drawing/2014/main" val="1446242587"/>
                    </a:ext>
                  </a:extLst>
                </a:gridCol>
                <a:gridCol w="6379643">
                  <a:extLst>
                    <a:ext uri="{9D8B030D-6E8A-4147-A177-3AD203B41FA5}">
                      <a16:colId xmlns:a16="http://schemas.microsoft.com/office/drawing/2014/main" val="3900480625"/>
                    </a:ext>
                  </a:extLst>
                </a:gridCol>
              </a:tblGrid>
              <a:tr h="309564">
                <a:tc>
                  <a:txBody>
                    <a:bodyPr/>
                    <a:lstStyle/>
                    <a:p>
                      <a:pPr algn="ctr">
                        <a:lnSpc>
                          <a:spcPct val="150000"/>
                        </a:lnSpc>
                        <a:spcAft>
                          <a:spcPts val="0"/>
                        </a:spcAft>
                      </a:pPr>
                      <a:r>
                        <a:rPr lang="es-MX" sz="1100" b="1">
                          <a:solidFill>
                            <a:schemeClr val="bg1"/>
                          </a:solidFill>
                          <a:effectLst/>
                          <a:latin typeface="Mestiza" panose="00000500000000000000" pitchFamily="50" charset="0"/>
                          <a:ea typeface="Calibri" panose="020F0502020204030204" pitchFamily="34" charset="0"/>
                          <a:cs typeface="Times New Roman" panose="02020603050405020304" pitchFamily="18" charset="0"/>
                        </a:rPr>
                        <a:t>Sección</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a:txBody>
                    <a:bodyPr/>
                    <a:lstStyle/>
                    <a:p>
                      <a:pPr algn="ctr">
                        <a:lnSpc>
                          <a:spcPct val="150000"/>
                        </a:lnSpc>
                        <a:spcAft>
                          <a:spcPts val="0"/>
                        </a:spcAft>
                      </a:pPr>
                      <a:r>
                        <a:rPr lang="es-MX" sz="1100" b="1" dirty="0">
                          <a:solidFill>
                            <a:schemeClr val="bg1"/>
                          </a:solidFill>
                          <a:effectLst/>
                          <a:latin typeface="Mestiza" panose="00000500000000000000" pitchFamily="50" charset="0"/>
                          <a:ea typeface="Calibri" panose="020F0502020204030204" pitchFamily="34" charset="0"/>
                          <a:cs typeface="Times New Roman" panose="02020603050405020304" pitchFamily="18" charset="0"/>
                        </a:rPr>
                        <a:t>Recomendación</a:t>
                      </a: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extLst>
                  <a:ext uri="{0D108BD9-81ED-4DB2-BD59-A6C34878D82A}">
                    <a16:rowId xmlns:a16="http://schemas.microsoft.com/office/drawing/2014/main" val="3474110732"/>
                  </a:ext>
                </a:extLst>
              </a:tr>
              <a:tr h="504463">
                <a:tc rowSpan="3">
                  <a:txBody>
                    <a:bodyPr/>
                    <a:lstStyle/>
                    <a:p>
                      <a:pPr algn="ctr">
                        <a:lnSpc>
                          <a:spcPct val="100000"/>
                        </a:lnSpc>
                        <a:spcAft>
                          <a:spcPts val="0"/>
                        </a:spcAft>
                      </a:pPr>
                      <a:r>
                        <a:rPr lang="es-MX" sz="1100" b="1" dirty="0" smtClean="0">
                          <a:effectLst/>
                          <a:latin typeface="Mestiza" panose="00000500000000000000" pitchFamily="50" charset="0"/>
                          <a:ea typeface="Calibri" panose="020F0502020204030204" pitchFamily="34" charset="0"/>
                          <a:cs typeface="Times New Roman" panose="02020603050405020304" pitchFamily="18" charset="0"/>
                        </a:rPr>
                        <a:t>Planeación</a:t>
                      </a:r>
                      <a:r>
                        <a:rPr lang="es-MX" sz="1100" b="1" baseline="0" dirty="0" smtClean="0">
                          <a:effectLst/>
                          <a:latin typeface="Mestiza" panose="00000500000000000000" pitchFamily="50" charset="0"/>
                          <a:ea typeface="Calibri" panose="020F0502020204030204" pitchFamily="34" charset="0"/>
                          <a:cs typeface="Times New Roman" panose="02020603050405020304" pitchFamily="18" charset="0"/>
                        </a:rPr>
                        <a:t> y orientación a resultados</a:t>
                      </a: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2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Incrementar la difusión de la campaña de control del Dengue para llegar al mayor número de personas y lograr su participación.</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191962283"/>
                  </a:ext>
                </a:extLst>
              </a:tr>
              <a:tr h="504463">
                <a:tc vMerge="1">
                  <a:txBody>
                    <a:bodyPr/>
                    <a:lstStyle/>
                    <a:p>
                      <a:pPr algn="ctr">
                        <a:lnSpc>
                          <a:spcPct val="150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2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Entablar un acercamiento con el sector educativo para iniciar con capacitaciones desde las escuelas.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3624812217"/>
                  </a:ext>
                </a:extLst>
              </a:tr>
              <a:tr h="504463">
                <a:tc vMerge="1">
                  <a:txBody>
                    <a:bodyPr/>
                    <a:lstStyle/>
                    <a:p>
                      <a:pPr algn="ctr">
                        <a:lnSpc>
                          <a:spcPct val="150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2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Capacitación continua al personal médico en el diagnóstico y tratamiento a casos probables de dengue.</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2677561350"/>
                  </a:ext>
                </a:extLst>
              </a:tr>
              <a:tr h="499506">
                <a:tc rowSpan="2">
                  <a:txBody>
                    <a:bodyPr/>
                    <a:lstStyle/>
                    <a:p>
                      <a:pPr algn="ctr">
                        <a:lnSpc>
                          <a:spcPct val="100000"/>
                        </a:lnSpc>
                        <a:spcAft>
                          <a:spcPts val="0"/>
                        </a:spcAft>
                      </a:pPr>
                      <a:r>
                        <a:rPr lang="es-MX" sz="1100" b="1" dirty="0" smtClean="0">
                          <a:effectLst/>
                          <a:latin typeface="Mestiza" panose="00000500000000000000" pitchFamily="50" charset="0"/>
                          <a:ea typeface="Calibri" panose="020F0502020204030204" pitchFamily="34" charset="0"/>
                          <a:cs typeface="Times New Roman" panose="02020603050405020304" pitchFamily="18" charset="0"/>
                        </a:rPr>
                        <a:t>Cobertura y focalización</a:t>
                      </a: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2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Enfatizar un número telefónico por parte de la persona con sintomatología de dengue para el oportuno tratamiento con acciones integrales de control.</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600230911"/>
                  </a:ext>
                </a:extLst>
              </a:tr>
              <a:tr h="499506">
                <a:tc vMerge="1">
                  <a:txBody>
                    <a:bodyPr/>
                    <a:lstStyle/>
                    <a:p>
                      <a:pPr algn="ctr">
                        <a:lnSpc>
                          <a:spcPct val="100000"/>
                        </a:lnSpc>
                        <a:spcAft>
                          <a:spcPts val="0"/>
                        </a:spcAft>
                      </a:pP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2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Incrementar el número de campañas de difusión para informar a la ciudadanía sobre las medidas de prevención en las viviendas.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796204521"/>
                  </a:ext>
                </a:extLst>
              </a:tr>
              <a:tr h="499506">
                <a:tc>
                  <a:txBody>
                    <a:bodyPr/>
                    <a:lstStyle/>
                    <a:p>
                      <a:pPr algn="ctr">
                        <a:lnSpc>
                          <a:spcPct val="100000"/>
                        </a:lnSpc>
                        <a:spcAft>
                          <a:spcPts val="0"/>
                        </a:spcAft>
                      </a:pPr>
                      <a:r>
                        <a:rPr lang="es-MX" sz="1100" b="1" dirty="0" smtClean="0">
                          <a:effectLst/>
                          <a:latin typeface="Mestiza" panose="00000500000000000000" pitchFamily="50" charset="0"/>
                          <a:ea typeface="Calibri" panose="020F0502020204030204" pitchFamily="34" charset="0"/>
                          <a:cs typeface="Times New Roman" panose="02020603050405020304" pitchFamily="18" charset="0"/>
                        </a:rPr>
                        <a:t>Operación</a:t>
                      </a: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20000"/>
                        </a:lnSpc>
                        <a:spcAft>
                          <a:spcPts val="0"/>
                        </a:spcAft>
                      </a:pPr>
                      <a:r>
                        <a:rPr lang="es-MX" sz="1100">
                          <a:effectLst/>
                          <a:latin typeface="Mestiza" panose="00000500000000000000" pitchFamily="50" charset="0"/>
                          <a:ea typeface="Calibri" panose="020F0502020204030204" pitchFamily="34" charset="0"/>
                          <a:cs typeface="Times New Roman" panose="02020603050405020304" pitchFamily="18" charset="0"/>
                        </a:rPr>
                        <a:t>Establecer enlaces a través del área de Promoción de la Salud con instituciones educativas.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496641112"/>
                  </a:ext>
                </a:extLst>
              </a:tr>
              <a:tr h="499506">
                <a:tc>
                  <a:txBody>
                    <a:bodyPr/>
                    <a:lstStyle/>
                    <a:p>
                      <a:pPr algn="ctr">
                        <a:lnSpc>
                          <a:spcPct val="100000"/>
                        </a:lnSpc>
                        <a:spcAft>
                          <a:spcPts val="0"/>
                        </a:spcAft>
                      </a:pPr>
                      <a:r>
                        <a:rPr lang="es-MX" sz="1100" b="1" dirty="0" smtClean="0">
                          <a:effectLst/>
                          <a:latin typeface="Mestiza" panose="00000500000000000000" pitchFamily="50" charset="0"/>
                          <a:ea typeface="Calibri" panose="020F0502020204030204" pitchFamily="34" charset="0"/>
                          <a:cs typeface="Times New Roman" panose="02020603050405020304" pitchFamily="18" charset="0"/>
                        </a:rPr>
                        <a:t>Percepción de la población</a:t>
                      </a:r>
                      <a:r>
                        <a:rPr lang="es-MX" sz="1100" b="1" baseline="0" dirty="0" smtClean="0">
                          <a:effectLst/>
                          <a:latin typeface="Mestiza" panose="00000500000000000000" pitchFamily="50" charset="0"/>
                          <a:ea typeface="Calibri" panose="020F0502020204030204" pitchFamily="34" charset="0"/>
                          <a:cs typeface="Times New Roman" panose="02020603050405020304" pitchFamily="18" charset="0"/>
                        </a:rPr>
                        <a:t> atendida</a:t>
                      </a: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2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Destinar presupuesto para la reproducción del cuestionario para medir la percepción de la población atendida.</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1931883667"/>
                  </a:ext>
                </a:extLst>
              </a:tr>
              <a:tr h="499506">
                <a:tc>
                  <a:txBody>
                    <a:bodyPr/>
                    <a:lstStyle/>
                    <a:p>
                      <a:pPr algn="ctr">
                        <a:lnSpc>
                          <a:spcPct val="100000"/>
                        </a:lnSpc>
                        <a:spcAft>
                          <a:spcPts val="0"/>
                        </a:spcAft>
                      </a:pPr>
                      <a:r>
                        <a:rPr lang="es-MX" sz="1100" b="1" dirty="0" smtClean="0">
                          <a:effectLst/>
                          <a:latin typeface="Mestiza" panose="00000500000000000000" pitchFamily="50" charset="0"/>
                          <a:ea typeface="Calibri" panose="020F0502020204030204" pitchFamily="34" charset="0"/>
                          <a:cs typeface="Times New Roman" panose="02020603050405020304" pitchFamily="18" charset="0"/>
                        </a:rPr>
                        <a:t>Medición de resultados</a:t>
                      </a:r>
                      <a:endParaRPr lang="es-MX" sz="1100" b="1" dirty="0">
                        <a:effectLst/>
                        <a:latin typeface="Mestiza" panose="00000500000000000000" pitchFamily="50" charset="0"/>
                        <a:ea typeface="Calibri" panose="020F0502020204030204" pitchFamily="34" charset="0"/>
                        <a:cs typeface="Times New Roman" panose="02020603050405020304" pitchFamily="18" charset="0"/>
                      </a:endParaRPr>
                    </a:p>
                  </a:txBody>
                  <a:tcPr marL="47074" marR="47074"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tc>
                  <a:txBody>
                    <a:bodyPr/>
                    <a:lstStyle/>
                    <a:p>
                      <a:pPr algn="just">
                        <a:lnSpc>
                          <a:spcPct val="12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Gestionar la actualización de la información y procesos que se presentan en las guías metodológicas u operativas.</a:t>
                      </a:r>
                    </a:p>
                  </a:txBody>
                  <a:tcPr marL="68580" marR="6858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tcPr>
                </a:tc>
                <a:extLst>
                  <a:ext uri="{0D108BD9-81ED-4DB2-BD59-A6C34878D82A}">
                    <a16:rowId xmlns:a16="http://schemas.microsoft.com/office/drawing/2014/main" val="3212525469"/>
                  </a:ext>
                </a:extLst>
              </a:tr>
            </a:tbl>
          </a:graphicData>
        </a:graphic>
      </p:graphicFrame>
      <p:graphicFrame>
        <p:nvGraphicFramePr>
          <p:cNvPr id="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613449108"/>
              </p:ext>
            </p:extLst>
          </p:nvPr>
        </p:nvGraphicFramePr>
        <p:xfrm>
          <a:off x="539551" y="1484784"/>
          <a:ext cx="8136903" cy="648072"/>
        </p:xfrm>
        <a:graphic>
          <a:graphicData uri="http://schemas.openxmlformats.org/drawingml/2006/table">
            <a:tbl>
              <a:tblPr firstRow="1" bandRow="1">
                <a:effectLst/>
                <a:tableStyleId>{5C22544A-7EE6-4342-B048-85BDC9FD1C3A}</a:tableStyleId>
              </a:tblPr>
              <a:tblGrid>
                <a:gridCol w="8136903">
                  <a:extLst>
                    <a:ext uri="{9D8B030D-6E8A-4147-A177-3AD203B41FA5}">
                      <a16:colId xmlns:a16="http://schemas.microsoft.com/office/drawing/2014/main" val="20000"/>
                    </a:ext>
                  </a:extLst>
                </a:gridCol>
              </a:tblGrid>
              <a:tr h="648072">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A continuación,</a:t>
                      </a:r>
                      <a:r>
                        <a:rPr lang="es-MX" sz="1100" b="0" baseline="0" dirty="0" smtClean="0">
                          <a:solidFill>
                            <a:schemeClr val="tx1"/>
                          </a:solidFill>
                          <a:effectLst/>
                          <a:latin typeface="Mestiza" panose="00000500000000000000" pitchFamily="50" charset="0"/>
                          <a:ea typeface="Calibri"/>
                          <a:cs typeface="Times New Roman"/>
                        </a:rPr>
                        <a:t> se presentan las recomendaciones necesarias por sección de la evaluación, asimismo, se pretende atender debilidades y/o amenazas que presenta el Programa.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62091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13</a:t>
            </a:fld>
            <a:endParaRPr lang="es-MX" dirty="0"/>
          </a:p>
        </p:txBody>
      </p:sp>
      <p:sp>
        <p:nvSpPr>
          <p:cNvPr id="21" name="20 Elipse"/>
          <p:cNvSpPr/>
          <p:nvPr/>
        </p:nvSpPr>
        <p:spPr>
          <a:xfrm>
            <a:off x="240760" y="980728"/>
            <a:ext cx="540000" cy="5400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latin typeface="Mestiza" panose="00000500000000000000" pitchFamily="50" charset="0"/>
              </a:rPr>
              <a:t>10</a:t>
            </a:r>
            <a:endParaRPr lang="es-MX" sz="1400" b="1" dirty="0">
              <a:solidFill>
                <a:schemeClr val="bg1"/>
              </a:solidFill>
              <a:effectLst>
                <a:outerShdw blurRad="38100" dist="38100" dir="2700000" algn="tl">
                  <a:srgbClr val="000000">
                    <a:alpha val="43137"/>
                  </a:srgbClr>
                </a:outerShdw>
              </a:effectLst>
              <a:latin typeface="Mestiza" panose="00000500000000000000" pitchFamily="50" charset="0"/>
            </a:endParaRPr>
          </a:p>
        </p:txBody>
      </p:sp>
      <p:sp>
        <p:nvSpPr>
          <p:cNvPr id="2" name="3 CuadroTexto">
            <a:extLst>
              <a:ext uri="{FF2B5EF4-FFF2-40B4-BE49-F238E27FC236}">
                <a16:creationId xmlns:a16="http://schemas.microsoft.com/office/drawing/2014/main" id="{98E40C20-BD6E-C708-F079-96F29A37D6BE}"/>
              </a:ext>
            </a:extLst>
          </p:cNvPr>
          <p:cNvSpPr txBox="1"/>
          <p:nvPr/>
        </p:nvSpPr>
        <p:spPr>
          <a:xfrm>
            <a:off x="748305" y="1081451"/>
            <a:ext cx="3888432" cy="338554"/>
          </a:xfrm>
          <a:prstGeom prst="rect">
            <a:avLst/>
          </a:prstGeom>
          <a:noFill/>
        </p:spPr>
        <p:txBody>
          <a:bodyPr wrap="square" rtlCol="0">
            <a:spAutoFit/>
          </a:bodyPr>
          <a:lstStyle/>
          <a:p>
            <a:r>
              <a:rPr lang="es-MX" sz="1600" b="1" dirty="0" smtClean="0">
                <a:solidFill>
                  <a:srgbClr val="742E43"/>
                </a:solidFill>
                <a:effectLst>
                  <a:outerShdw blurRad="38100" dist="38100" dir="2700000" algn="tl">
                    <a:srgbClr val="000000">
                      <a:alpha val="43137"/>
                    </a:srgbClr>
                  </a:outerShdw>
                </a:effectLst>
                <a:latin typeface="Mestiza" panose="00000500000000000000" pitchFamily="50" charset="0"/>
              </a:rPr>
              <a:t>Valoración final de Programa</a:t>
            </a:r>
            <a:endParaRPr lang="es-MX" sz="1600" b="1" dirty="0">
              <a:solidFill>
                <a:srgbClr val="742E43"/>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303221484"/>
              </p:ext>
            </p:extLst>
          </p:nvPr>
        </p:nvGraphicFramePr>
        <p:xfrm>
          <a:off x="5076056" y="1933579"/>
          <a:ext cx="3600400" cy="2852462"/>
        </p:xfrm>
        <a:graphic>
          <a:graphicData uri="http://schemas.openxmlformats.org/drawingml/2006/table">
            <a:tbl>
              <a:tblPr firstRow="1" firstCol="1" bandRow="1"/>
              <a:tblGrid>
                <a:gridCol w="2498321">
                  <a:extLst>
                    <a:ext uri="{9D8B030D-6E8A-4147-A177-3AD203B41FA5}">
                      <a16:colId xmlns:a16="http://schemas.microsoft.com/office/drawing/2014/main" val="4247356916"/>
                    </a:ext>
                  </a:extLst>
                </a:gridCol>
                <a:gridCol w="1102079">
                  <a:extLst>
                    <a:ext uri="{9D8B030D-6E8A-4147-A177-3AD203B41FA5}">
                      <a16:colId xmlns:a16="http://schemas.microsoft.com/office/drawing/2014/main" val="3034536759"/>
                    </a:ext>
                  </a:extLst>
                </a:gridCol>
              </a:tblGrid>
              <a:tr h="570493">
                <a:tc>
                  <a:txBody>
                    <a:bodyPr/>
                    <a:lstStyle/>
                    <a:p>
                      <a:pPr algn="ctr">
                        <a:lnSpc>
                          <a:spcPct val="150000"/>
                        </a:lnSpc>
                        <a:spcAft>
                          <a:spcPts val="0"/>
                        </a:spcAft>
                      </a:pPr>
                      <a:r>
                        <a:rPr lang="es-MX" sz="1100" b="1" dirty="0">
                          <a:solidFill>
                            <a:sysClr val="windowText" lastClr="000000"/>
                          </a:solidFill>
                          <a:effectLst/>
                          <a:latin typeface="Mestiza" panose="00000500000000000000" pitchFamily="50" charset="0"/>
                          <a:ea typeface="Calibri" panose="020F0502020204030204" pitchFamily="34" charset="0"/>
                          <a:cs typeface="Times New Roman" panose="02020603050405020304" pitchFamily="18" charset="0"/>
                        </a:rPr>
                        <a:t> Tema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s-MX" sz="1100" b="1" dirty="0">
                          <a:solidFill>
                            <a:sysClr val="windowText" lastClr="000000"/>
                          </a:solidFill>
                          <a:effectLst/>
                          <a:latin typeface="Mestiza" panose="00000500000000000000" pitchFamily="50" charset="0"/>
                          <a:ea typeface="Calibri" panose="020F0502020204030204" pitchFamily="34" charset="0"/>
                          <a:cs typeface="Times New Roman" panose="02020603050405020304" pitchFamily="18" charset="0"/>
                        </a:rPr>
                        <a:t>Calificación ponderada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235224863"/>
                  </a:ext>
                </a:extLst>
              </a:tr>
              <a:tr h="285246">
                <a:tc>
                  <a:txBody>
                    <a:bodyPr/>
                    <a:lstStyle/>
                    <a:p>
                      <a:pPr algn="l">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Diseño</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3</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5131384"/>
                  </a:ext>
                </a:extLst>
              </a:tr>
              <a:tr h="570493">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Planeación y orientación a resultados</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2.17</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738057071"/>
                  </a:ext>
                </a:extLst>
              </a:tr>
              <a:tr h="285246">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Cobertura y focalización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4</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967443842"/>
                  </a:ext>
                </a:extLst>
              </a:tr>
              <a:tr h="285246">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Operación</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3.75</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2331712702"/>
                  </a:ext>
                </a:extLst>
              </a:tr>
              <a:tr h="285246">
                <a:tc>
                  <a:txBody>
                    <a:bodyPr/>
                    <a:lstStyle/>
                    <a:p>
                      <a:pPr algn="l">
                        <a:lnSpc>
                          <a:spcPct val="150000"/>
                        </a:lnSpc>
                        <a:spcAft>
                          <a:spcPts val="0"/>
                        </a:spcAft>
                      </a:pPr>
                      <a:r>
                        <a:rPr lang="es-MX" sz="1100" b="1">
                          <a:effectLst/>
                          <a:latin typeface="Mestiza" panose="00000500000000000000" pitchFamily="50" charset="0"/>
                          <a:ea typeface="Calibri" panose="020F0502020204030204" pitchFamily="34" charset="0"/>
                          <a:cs typeface="Times New Roman" panose="02020603050405020304" pitchFamily="18" charset="0"/>
                        </a:rPr>
                        <a:t>Percepción de la población atendida</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0</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4051728875"/>
                  </a:ext>
                </a:extLst>
              </a:tr>
              <a:tr h="285246">
                <a:tc>
                  <a:txBody>
                    <a:bodyPr/>
                    <a:lstStyle/>
                    <a:p>
                      <a:pPr algn="l">
                        <a:lnSpc>
                          <a:spcPct val="150000"/>
                        </a:lnSpc>
                        <a:spcAft>
                          <a:spcPts val="0"/>
                        </a:spcAft>
                      </a:pPr>
                      <a:r>
                        <a:rPr lang="es-MX" sz="1100" b="1" dirty="0">
                          <a:effectLst/>
                          <a:latin typeface="Mestiza" panose="00000500000000000000" pitchFamily="50" charset="0"/>
                          <a:ea typeface="Calibri" panose="020F0502020204030204" pitchFamily="34" charset="0"/>
                          <a:cs typeface="Times New Roman" panose="02020603050405020304" pitchFamily="18" charset="0"/>
                        </a:rPr>
                        <a:t>Resultados</a:t>
                      </a: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tc>
                  <a:txBody>
                    <a:bodyPr/>
                    <a:lstStyle/>
                    <a:p>
                      <a:pPr algn="ctr">
                        <a:lnSpc>
                          <a:spcPct val="15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0.20</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230317071"/>
                  </a:ext>
                </a:extLst>
              </a:tr>
              <a:tr h="285246">
                <a:tc>
                  <a:txBody>
                    <a:bodyPr/>
                    <a:lstStyle/>
                    <a:p>
                      <a:pPr algn="r">
                        <a:lnSpc>
                          <a:spcPct val="150000"/>
                        </a:lnSpc>
                        <a:spcAft>
                          <a:spcPts val="0"/>
                        </a:spcAft>
                      </a:pPr>
                      <a:r>
                        <a:rPr lang="es-MX" sz="1100" dirty="0">
                          <a:effectLst/>
                          <a:latin typeface="Mestiza" panose="00000500000000000000" pitchFamily="50" charset="0"/>
                          <a:ea typeface="Calibri" panose="020F0502020204030204" pitchFamily="34" charset="0"/>
                          <a:cs typeface="Times New Roman" panose="02020603050405020304" pitchFamily="18" charset="0"/>
                        </a:rPr>
                        <a:t>Valoración </a:t>
                      </a: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final de la evaluación</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algn="ctr">
                        <a:lnSpc>
                          <a:spcPct val="15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2.19</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68580" marR="68580" marT="0" marB="0" anchor="ctr">
                    <a:lnL w="6350" cap="flat" cmpd="sng" algn="ctr">
                      <a:solidFill>
                        <a:schemeClr val="bg1">
                          <a:lumMod val="75000"/>
                        </a:schemeClr>
                      </a:solidFill>
                      <a:prstDash val="solid"/>
                      <a:round/>
                      <a:headEnd type="none" w="med" len="med"/>
                      <a:tailEnd type="none" w="med" len="med"/>
                    </a:lnL>
                    <a:lnR w="6350" cap="flat" cmpd="sng" algn="ctr">
                      <a:solidFill>
                        <a:schemeClr val="bg1">
                          <a:lumMod val="75000"/>
                        </a:schemeClr>
                      </a:solid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859336764"/>
                  </a:ext>
                </a:extLst>
              </a:tr>
            </a:tbl>
          </a:graphicData>
        </a:graphic>
      </p:graphicFrame>
      <p:graphicFrame>
        <p:nvGraphicFramePr>
          <p:cNvPr id="11"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828562041"/>
              </p:ext>
            </p:extLst>
          </p:nvPr>
        </p:nvGraphicFramePr>
        <p:xfrm>
          <a:off x="539552" y="1772816"/>
          <a:ext cx="4248472" cy="3360420"/>
        </p:xfrm>
        <a:graphic>
          <a:graphicData uri="http://schemas.openxmlformats.org/drawingml/2006/table">
            <a:tbl>
              <a:tblPr firstRow="1" bandRow="1">
                <a:effectLst/>
                <a:tableStyleId>{5C22544A-7EE6-4342-B048-85BDC9FD1C3A}</a:tableStyleId>
              </a:tblPr>
              <a:tblGrid>
                <a:gridCol w="4248472">
                  <a:extLst>
                    <a:ext uri="{9D8B030D-6E8A-4147-A177-3AD203B41FA5}">
                      <a16:colId xmlns:a16="http://schemas.microsoft.com/office/drawing/2014/main" val="20000"/>
                    </a:ext>
                  </a:extLst>
                </a:gridCol>
              </a:tblGrid>
              <a:tr h="648072">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De acuerdo a las</a:t>
                      </a:r>
                      <a:r>
                        <a:rPr lang="es-MX" sz="1100" b="0" baseline="0" dirty="0" smtClean="0">
                          <a:solidFill>
                            <a:schemeClr val="tx1"/>
                          </a:solidFill>
                          <a:effectLst/>
                          <a:latin typeface="Mestiza" panose="00000500000000000000" pitchFamily="50" charset="0"/>
                          <a:ea typeface="Calibri"/>
                          <a:cs typeface="Times New Roman"/>
                        </a:rPr>
                        <a:t> preguntas que tienen una respuesta binaria y que presentan una calificación, se obtuvieron los resultados que se presentan en el cuadro.</a:t>
                      </a:r>
                    </a:p>
                    <a:p>
                      <a:pPr algn="just">
                        <a:lnSpc>
                          <a:spcPct val="15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p>
                      <a:pPr marL="0" marR="0" indent="0" algn="just" defTabSz="914400" rtl="0" eaLnBrk="1" fontAlgn="auto" latinLnBrk="0" hangingPunct="1">
                        <a:lnSpc>
                          <a:spcPct val="150000"/>
                        </a:lnSpc>
                        <a:spcBef>
                          <a:spcPts val="0"/>
                        </a:spcBef>
                        <a:spcAft>
                          <a:spcPts val="0"/>
                        </a:spcAft>
                        <a:buClrTx/>
                        <a:buSzTx/>
                        <a:buFontTx/>
                        <a:buNone/>
                        <a:tabLst/>
                        <a:defRPr/>
                      </a:pPr>
                      <a:r>
                        <a:rPr lang="es-MX" sz="1100" b="0" dirty="0" smtClean="0">
                          <a:solidFill>
                            <a:schemeClr val="tx1"/>
                          </a:solidFill>
                          <a:effectLst/>
                          <a:latin typeface="Mestiza" panose="00000500000000000000" pitchFamily="50" charset="0"/>
                          <a:ea typeface="Calibri"/>
                          <a:cs typeface="Times New Roman"/>
                        </a:rPr>
                        <a:t>Como se puede observar, la puntuación global es de </a:t>
                      </a:r>
                      <a:r>
                        <a:rPr lang="es-MX" sz="1100" b="1" dirty="0" smtClean="0">
                          <a:solidFill>
                            <a:schemeClr val="tx1"/>
                          </a:solidFill>
                          <a:effectLst/>
                          <a:latin typeface="Mestiza" panose="00000500000000000000" pitchFamily="50" charset="0"/>
                          <a:ea typeface="Calibri"/>
                          <a:cs typeface="Times New Roman"/>
                        </a:rPr>
                        <a:t>2.19</a:t>
                      </a:r>
                      <a:r>
                        <a:rPr lang="es-MX" sz="1100" b="0" dirty="0" smtClean="0">
                          <a:solidFill>
                            <a:schemeClr val="tx1"/>
                          </a:solidFill>
                          <a:effectLst/>
                          <a:latin typeface="Mestiza" panose="00000500000000000000" pitchFamily="50" charset="0"/>
                          <a:ea typeface="Calibri"/>
                          <a:cs typeface="Times New Roman"/>
                        </a:rPr>
                        <a:t> sobre una calificación máxima de 4 para cada uno de los temas, destacándose las notas de diseño, cobertura y focalización y por otro lado operación, sin embargo, es preciso anotar que este es el primer ejercicio de evaluación de este programa en el estado de Sinaloa por lo que </a:t>
                      </a:r>
                      <a:r>
                        <a:rPr lang="es-MX" sz="1100" b="1" dirty="0" smtClean="0">
                          <a:solidFill>
                            <a:schemeClr val="tx1"/>
                          </a:solidFill>
                          <a:effectLst/>
                          <a:latin typeface="Mestiza" panose="00000500000000000000" pitchFamily="50" charset="0"/>
                          <a:ea typeface="Calibri"/>
                          <a:cs typeface="Times New Roman"/>
                        </a:rPr>
                        <a:t>no hay evaluaciones previas</a:t>
                      </a:r>
                      <a:r>
                        <a:rPr lang="es-MX" sz="1100" b="0" dirty="0" smtClean="0">
                          <a:solidFill>
                            <a:schemeClr val="tx1"/>
                          </a:solidFill>
                          <a:effectLst/>
                          <a:latin typeface="Mestiza" panose="00000500000000000000" pitchFamily="50" charset="0"/>
                          <a:ea typeface="Calibri"/>
                          <a:cs typeface="Times New Roman"/>
                        </a:rPr>
                        <a:t> que permitan contestar las preguntas 16, 17, 18, 19 y 20 en la sección de Planeación y Orientación a Resultados y las preguntas 46, 47, 48, 49, 50 y 51 de la sección de Resultados.</a:t>
                      </a:r>
                      <a:endParaRPr lang="es-MX" sz="1100" b="0" baseline="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65453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2</a:t>
            </a:fld>
            <a:endParaRPr lang="es-MX" dirty="0"/>
          </a:p>
        </p:txBody>
      </p:sp>
      <p:sp>
        <p:nvSpPr>
          <p:cNvPr id="13" name="12 Elipse"/>
          <p:cNvSpPr/>
          <p:nvPr/>
        </p:nvSpPr>
        <p:spPr>
          <a:xfrm>
            <a:off x="251520" y="98072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2</a:t>
            </a:r>
          </a:p>
        </p:txBody>
      </p:sp>
      <p:sp>
        <p:nvSpPr>
          <p:cNvPr id="3" name="3 CuadroTexto">
            <a:extLst>
              <a:ext uri="{FF2B5EF4-FFF2-40B4-BE49-F238E27FC236}">
                <a16:creationId xmlns:a16="http://schemas.microsoft.com/office/drawing/2014/main" id="{BE52F7A6-3E65-E1D7-B042-4D6C5DE443E6}"/>
              </a:ext>
            </a:extLst>
          </p:cNvPr>
          <p:cNvSpPr txBox="1"/>
          <p:nvPr/>
        </p:nvSpPr>
        <p:spPr>
          <a:xfrm>
            <a:off x="611560" y="1002214"/>
            <a:ext cx="2379837" cy="338554"/>
          </a:xfrm>
          <a:prstGeom prst="rect">
            <a:avLst/>
          </a:prstGeom>
          <a:noFill/>
        </p:spPr>
        <p:txBody>
          <a:bodyPr wrap="square" rtlCol="0">
            <a:spAutoFit/>
          </a:bodyPr>
          <a:lstStyle/>
          <a:p>
            <a:r>
              <a:rPr lang="es-MX" sz="1600" b="1" dirty="0" smtClean="0">
                <a:solidFill>
                  <a:srgbClr val="992D49"/>
                </a:solidFill>
                <a:effectLst>
                  <a:outerShdw blurRad="38100" dist="38100" dir="2700000" algn="tl">
                    <a:srgbClr val="000000">
                      <a:alpha val="43137"/>
                    </a:srgbClr>
                  </a:outerShdw>
                </a:effectLst>
                <a:latin typeface="Mestiza" panose="00000500000000000000" pitchFamily="50" charset="0"/>
              </a:rPr>
              <a:t>Diseño</a:t>
            </a:r>
            <a:endParaRPr lang="es-MX" sz="1600" b="1" dirty="0">
              <a:solidFill>
                <a:srgbClr val="992D49"/>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10"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3064615725"/>
              </p:ext>
            </p:extLst>
          </p:nvPr>
        </p:nvGraphicFramePr>
        <p:xfrm>
          <a:off x="251520" y="1472168"/>
          <a:ext cx="3744416" cy="4717860"/>
        </p:xfrm>
        <a:graphic>
          <a:graphicData uri="http://schemas.openxmlformats.org/drawingml/2006/table">
            <a:tbl>
              <a:tblPr firstRow="1" bandRow="1">
                <a:effectLst/>
                <a:tableStyleId>{5C22544A-7EE6-4342-B048-85BDC9FD1C3A}</a:tableStyleId>
              </a:tblPr>
              <a:tblGrid>
                <a:gridCol w="3744416">
                  <a:extLst>
                    <a:ext uri="{9D8B030D-6E8A-4147-A177-3AD203B41FA5}">
                      <a16:colId xmlns:a16="http://schemas.microsoft.com/office/drawing/2014/main" val="20000"/>
                    </a:ext>
                  </a:extLst>
                </a:gridCol>
              </a:tblGrid>
              <a:tr h="792088">
                <a:tc>
                  <a:txBody>
                    <a:bodyPr/>
                    <a:lstStyle/>
                    <a:p>
                      <a:pPr algn="just">
                        <a:lnSpc>
                          <a:spcPct val="120000"/>
                        </a:lnSpc>
                        <a:spcAft>
                          <a:spcPts val="0"/>
                        </a:spcAft>
                      </a:pPr>
                      <a:r>
                        <a:rPr lang="es-MX" sz="1100" b="0" dirty="0" smtClean="0">
                          <a:solidFill>
                            <a:schemeClr val="tx1"/>
                          </a:solidFill>
                          <a:effectLst/>
                          <a:latin typeface="Mestiza" panose="00000500000000000000" pitchFamily="50" charset="0"/>
                          <a:ea typeface="Calibri"/>
                          <a:cs typeface="Times New Roman"/>
                        </a:rPr>
                        <a:t>En este apartado, el programa </a:t>
                      </a:r>
                      <a:r>
                        <a:rPr lang="es-MX" sz="1100" b="0" baseline="0" dirty="0" smtClean="0">
                          <a:solidFill>
                            <a:schemeClr val="tx1"/>
                          </a:solidFill>
                          <a:effectLst/>
                          <a:latin typeface="Mestiza" panose="00000500000000000000" pitchFamily="50" charset="0"/>
                          <a:ea typeface="Calibri"/>
                          <a:cs typeface="Times New Roman"/>
                        </a:rPr>
                        <a:t>destaca </a:t>
                      </a:r>
                      <a:r>
                        <a:rPr lang="es-MX" sz="1100" b="0" baseline="0" dirty="0" smtClean="0">
                          <a:solidFill>
                            <a:schemeClr val="tx1"/>
                          </a:solidFill>
                          <a:effectLst/>
                          <a:latin typeface="Mestiza" panose="00000500000000000000" pitchFamily="50" charset="0"/>
                          <a:ea typeface="Calibri"/>
                          <a:cs typeface="Times New Roman"/>
                        </a:rPr>
                        <a:t>lo siguiente:</a:t>
                      </a:r>
                    </a:p>
                    <a:p>
                      <a:pPr algn="just">
                        <a:lnSpc>
                          <a:spcPct val="120000"/>
                        </a:lnSpc>
                        <a:spcAft>
                          <a:spcPts val="0"/>
                        </a:spcAft>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Se cuenta con la Norma Oficial Mexicana (NOM), NOM-017-SSA2-2012, para la vigilancia epidemiológica.</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1100" b="0" baseline="0" dirty="0" smtClean="0">
                        <a:solidFill>
                          <a:schemeClr val="tx1"/>
                        </a:solidFill>
                        <a:effectLst/>
                        <a:latin typeface="Mestiza" panose="00000500000000000000" pitchFamily="50" charset="0"/>
                        <a:ea typeface="Calibri"/>
                        <a:cs typeface="Times New Roman"/>
                      </a:endParaRPr>
                    </a:p>
                    <a:p>
                      <a:pPr marL="171450" marR="0" indent="-171450" algn="just" defTabSz="914400" rtl="0" eaLnBrk="1" fontAlgn="auto" latinLnBrk="0" hangingPunct="1">
                        <a:lnSpc>
                          <a:spcPct val="120000"/>
                        </a:lnSpc>
                        <a:spcBef>
                          <a:spcPts val="0"/>
                        </a:spcBef>
                        <a:spcAft>
                          <a:spcPts val="0"/>
                        </a:spcAft>
                        <a:buClr>
                          <a:schemeClr val="accent3">
                            <a:lumMod val="50000"/>
                          </a:schemeClr>
                        </a:buClr>
                        <a:buSzTx/>
                        <a:buFont typeface="Wingdings" panose="05000000000000000000" pitchFamily="2" charset="2"/>
                        <a:buChar char="ü"/>
                        <a:tabLst/>
                        <a:defRPr/>
                      </a:pPr>
                      <a:r>
                        <a:rPr lang="es-MX" sz="1100" b="0" baseline="0" dirty="0" smtClean="0">
                          <a:solidFill>
                            <a:schemeClr val="tx1"/>
                          </a:solidFill>
                          <a:effectLst/>
                          <a:latin typeface="Mestiza" panose="00000500000000000000" pitchFamily="50" charset="0"/>
                          <a:ea typeface="Calibri"/>
                          <a:cs typeface="Times New Roman"/>
                        </a:rPr>
                        <a:t>Se cuenta con la NOM-032-SSA2-2014, para la vigilancia epidemiológica, promoción, prevención y control de las enfermedades transmitidas por vectores.</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11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Se cuenta con la NOM-232-SSA1-2009, plaguicidas.</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El programa se encuentra alineado con el PND 2019 – 2024 y el PSS 2020 -2024, de igual manera con el PED Sinaloa 2017 – 2021 y el PSS 2017 – 2021.</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En el Árbol del Problema es posible identificar el problema central del programa.</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El programa define su población objetivo.</a:t>
                      </a: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9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La población potencial y la población objetivo se encuentran estimadas de acuerdo a la proyección de México y Entidades Federativas por el Consejo Nacional de Población (CONAPO).</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247580145"/>
              </p:ext>
            </p:extLst>
          </p:nvPr>
        </p:nvGraphicFramePr>
        <p:xfrm>
          <a:off x="4265920" y="1664110"/>
          <a:ext cx="4680520" cy="2484970"/>
        </p:xfrm>
        <a:graphic>
          <a:graphicData uri="http://schemas.openxmlformats.org/drawingml/2006/table">
            <a:tbl>
              <a:tblPr firstRow="1" firstCol="1" bandRow="1"/>
              <a:tblGrid>
                <a:gridCol w="2327153">
                  <a:extLst>
                    <a:ext uri="{9D8B030D-6E8A-4147-A177-3AD203B41FA5}">
                      <a16:colId xmlns:a16="http://schemas.microsoft.com/office/drawing/2014/main" val="4044172872"/>
                    </a:ext>
                  </a:extLst>
                </a:gridCol>
                <a:gridCol w="2353367">
                  <a:extLst>
                    <a:ext uri="{9D8B030D-6E8A-4147-A177-3AD203B41FA5}">
                      <a16:colId xmlns:a16="http://schemas.microsoft.com/office/drawing/2014/main" val="3112103882"/>
                    </a:ext>
                  </a:extLst>
                </a:gridCol>
              </a:tblGrid>
              <a:tr h="392318">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Plan Estatal de Desarrollo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(PED) Sinaloa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2017 – 2021</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Plan Nacional de Desarrollo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(PND) 2019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 2024</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3726729170"/>
                  </a:ext>
                </a:extLst>
              </a:tr>
              <a:tr h="585398">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Eje estratégico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II.</a:t>
                      </a: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Tema </a:t>
                      </a:r>
                      <a:r>
                        <a:rPr lang="es-MX" sz="1000" dirty="0">
                          <a:effectLst/>
                          <a:latin typeface="Mestiza" panose="00000500000000000000" pitchFamily="50" charset="0"/>
                          <a:ea typeface="Calibri" panose="020F0502020204030204" pitchFamily="34" charset="0"/>
                          <a:cs typeface="Times New Roman" panose="02020603050405020304" pitchFamily="18" charset="0"/>
                        </a:rPr>
                        <a:t>4</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Eje 2. Política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Social,</a:t>
                      </a:r>
                      <a:r>
                        <a:rPr lang="es-MX" sz="1000" baseline="0" dirty="0" smtClean="0">
                          <a:effectLst/>
                          <a:latin typeface="Mestiza" panose="00000500000000000000" pitchFamily="50" charset="0"/>
                          <a:ea typeface="Calibri" panose="020F0502020204030204" pitchFamily="34" charset="0"/>
                          <a:cs typeface="Times New Roman" panose="02020603050405020304" pitchFamily="18" charset="0"/>
                        </a:rPr>
                        <a:t>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Salud </a:t>
                      </a:r>
                      <a:r>
                        <a:rPr lang="es-MX" sz="1000" dirty="0">
                          <a:effectLst/>
                          <a:latin typeface="Mestiza" panose="00000500000000000000" pitchFamily="50" charset="0"/>
                          <a:ea typeface="Calibri" panose="020F0502020204030204" pitchFamily="34" charset="0"/>
                          <a:cs typeface="Times New Roman" panose="02020603050405020304" pitchFamily="18" charset="0"/>
                        </a:rPr>
                        <a:t>para toda la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población</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228881921"/>
                  </a:ext>
                </a:extLst>
              </a:tr>
              <a:tr h="381358">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Programa Sectorial de Salud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(PSS) 2017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-2021</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tc>
                  <a:txBody>
                    <a:bodyPr/>
                    <a:lstStyle/>
                    <a:p>
                      <a:pPr algn="ctr">
                        <a:lnSpc>
                          <a:spcPct val="120000"/>
                        </a:lnSpc>
                        <a:spcAft>
                          <a:spcPts val="0"/>
                        </a:spcAft>
                      </a:pP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Programa Sectorial de Salud </a:t>
                      </a: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(PSS) 2020 </a:t>
                      </a:r>
                      <a:r>
                        <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 2024</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2391402054"/>
                  </a:ext>
                </a:extLst>
              </a:tr>
              <a:tr h="502303">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Política 2. </a:t>
                      </a:r>
                      <a:endParaRPr lang="es-MX" sz="1000" dirty="0" smtClean="0">
                        <a:effectLst/>
                        <a:latin typeface="Mestiza" panose="00000500000000000000" pitchFamily="50"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Instrumento 2.7.</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tc>
                  <a:txBody>
                    <a:bodyPr/>
                    <a:lstStyle/>
                    <a:p>
                      <a:pPr marL="171450" indent="-171450" algn="just">
                        <a:lnSpc>
                          <a:spcPct val="100000"/>
                        </a:lnSpc>
                        <a:spcAft>
                          <a:spcPts val="0"/>
                        </a:spcAft>
                        <a:buFont typeface="Arial" panose="020B0604020202020204" pitchFamily="34" charset="0"/>
                        <a:buChar char="•"/>
                      </a:pPr>
                      <a:r>
                        <a:rPr lang="es-MX" sz="1000" dirty="0">
                          <a:effectLst/>
                          <a:latin typeface="Mestiza" panose="00000500000000000000" pitchFamily="50" charset="0"/>
                          <a:ea typeface="Calibri" panose="020F0502020204030204" pitchFamily="34" charset="0"/>
                          <a:cs typeface="Times New Roman" panose="02020603050405020304" pitchFamily="18" charset="0"/>
                        </a:rPr>
                        <a:t>Objetivo prioritario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4.</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Estrategia </a:t>
                      </a:r>
                      <a:r>
                        <a:rPr lang="es-MX" sz="1000" dirty="0">
                          <a:effectLst/>
                          <a:latin typeface="Mestiza" panose="00000500000000000000" pitchFamily="50" charset="0"/>
                          <a:ea typeface="Calibri" panose="020F0502020204030204" pitchFamily="34" charset="0"/>
                          <a:cs typeface="Times New Roman" panose="02020603050405020304" pitchFamily="18" charset="0"/>
                        </a:rPr>
                        <a:t>prioritaria </a:t>
                      </a: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4.1. </a:t>
                      </a: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891420165"/>
                  </a:ext>
                </a:extLst>
              </a:tr>
              <a:tr h="229426">
                <a:tc gridSpan="2">
                  <a:txBody>
                    <a:bodyPr/>
                    <a:lstStyle/>
                    <a:p>
                      <a:pPr marL="0" indent="0" algn="ctr">
                        <a:lnSpc>
                          <a:spcPct val="120000"/>
                        </a:lnSpc>
                        <a:spcAft>
                          <a:spcPts val="0"/>
                        </a:spcAft>
                        <a:buFont typeface="Arial" panose="020B0604020202020204" pitchFamily="34" charset="0"/>
                        <a:buNone/>
                      </a:pPr>
                      <a:r>
                        <a:rPr lang="es-MX" sz="1000" b="1"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Objetivos del Desarrollo Sostenible</a:t>
                      </a:r>
                      <a:endParaRPr lang="es-MX" sz="1000" b="1"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tc hMerge="1">
                  <a:txBody>
                    <a:bodyPr/>
                    <a:lstStyle/>
                    <a:p>
                      <a:pPr marL="171450" indent="-171450" algn="just">
                        <a:lnSpc>
                          <a:spcPct val="150000"/>
                        </a:lnSpc>
                        <a:spcAft>
                          <a:spcPts val="0"/>
                        </a:spcAft>
                        <a:buFont typeface="Arial" panose="020B0604020202020204" pitchFamily="34" charset="0"/>
                        <a:buChar char="•"/>
                      </a:pP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4022185429"/>
                  </a:ext>
                </a:extLst>
              </a:tr>
              <a:tr h="394167">
                <a:tc gridSpan="2">
                  <a:txBody>
                    <a:bodyPr/>
                    <a:lstStyle/>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Objetivo 3.</a:t>
                      </a:r>
                    </a:p>
                    <a:p>
                      <a:pPr marL="171450" indent="-171450" algn="just">
                        <a:lnSpc>
                          <a:spcPct val="100000"/>
                        </a:lnSpc>
                        <a:spcAft>
                          <a:spcPts val="0"/>
                        </a:spcAft>
                        <a:buFont typeface="Arial" panose="020B0604020202020204" pitchFamily="34" charset="0"/>
                        <a:buChar char="•"/>
                      </a:pPr>
                      <a:r>
                        <a:rPr lang="es-MX" sz="1000" dirty="0" smtClean="0">
                          <a:effectLst/>
                          <a:latin typeface="Mestiza" panose="00000500000000000000" pitchFamily="50" charset="0"/>
                          <a:ea typeface="Calibri" panose="020F0502020204030204" pitchFamily="34" charset="0"/>
                          <a:cs typeface="Times New Roman" panose="02020603050405020304" pitchFamily="18" charset="0"/>
                        </a:rPr>
                        <a:t>Objetivo específico 3.3.</a:t>
                      </a:r>
                    </a:p>
                  </a:txBody>
                  <a:tcPr marL="67550" marR="67550" marT="0" marB="0"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tc hMerge="1">
                  <a:txBody>
                    <a:bodyPr/>
                    <a:lstStyle/>
                    <a:p>
                      <a:pPr marL="171450" indent="-171450" algn="just">
                        <a:lnSpc>
                          <a:spcPct val="150000"/>
                        </a:lnSpc>
                        <a:spcAft>
                          <a:spcPts val="0"/>
                        </a:spcAft>
                        <a:buFont typeface="Arial" panose="020B0604020202020204" pitchFamily="34" charset="0"/>
                        <a:buChar char="•"/>
                      </a:pPr>
                      <a:endParaRPr lang="es-MX" sz="1000" dirty="0">
                        <a:effectLst/>
                        <a:latin typeface="Mestiza" panose="00000500000000000000" pitchFamily="50" charset="0"/>
                        <a:ea typeface="Calibri" panose="020F0502020204030204" pitchFamily="34" charset="0"/>
                        <a:cs typeface="Times New Roman" panose="02020603050405020304" pitchFamily="18" charset="0"/>
                      </a:endParaRPr>
                    </a:p>
                  </a:txBody>
                  <a:tcPr marL="67550" marR="6755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866702151"/>
                  </a:ext>
                </a:extLst>
              </a:tr>
            </a:tbl>
          </a:graphicData>
        </a:graphic>
      </p:graphicFrame>
      <p:sp>
        <p:nvSpPr>
          <p:cNvPr id="11" name="CuadroTexto 10"/>
          <p:cNvSpPr txBox="1"/>
          <p:nvPr/>
        </p:nvSpPr>
        <p:spPr>
          <a:xfrm>
            <a:off x="4067944" y="1304070"/>
            <a:ext cx="2013693" cy="261610"/>
          </a:xfrm>
          <a:prstGeom prst="rect">
            <a:avLst/>
          </a:prstGeom>
          <a:noFill/>
        </p:spPr>
        <p:txBody>
          <a:bodyPr wrap="none" rtlCol="0">
            <a:spAutoFit/>
          </a:bodyPr>
          <a:lstStyle/>
          <a:p>
            <a:pPr marL="171450" indent="-171450">
              <a:buClr>
                <a:srgbClr val="C9C2BA"/>
              </a:buClr>
              <a:buFont typeface="Wingdings" panose="05000000000000000000" pitchFamily="2" charset="2"/>
              <a:buChar char="v"/>
            </a:pPr>
            <a:r>
              <a:rPr lang="es-MX" sz="1100" b="1" dirty="0" smtClean="0">
                <a:latin typeface="Mestiza" panose="00000500000000000000" pitchFamily="50" charset="0"/>
              </a:rPr>
              <a:t>Alineación del programa:</a:t>
            </a:r>
            <a:endParaRPr lang="es-MX" sz="1100" b="1" dirty="0">
              <a:latin typeface="Mestiza" panose="00000500000000000000" pitchFamily="50" charset="0"/>
            </a:endParaRPr>
          </a:p>
        </p:txBody>
      </p:sp>
      <p:sp>
        <p:nvSpPr>
          <p:cNvPr id="16" name="CuadroTexto 15"/>
          <p:cNvSpPr txBox="1"/>
          <p:nvPr/>
        </p:nvSpPr>
        <p:spPr>
          <a:xfrm>
            <a:off x="4067944" y="4352964"/>
            <a:ext cx="3286477" cy="261610"/>
          </a:xfrm>
          <a:prstGeom prst="rect">
            <a:avLst/>
          </a:prstGeom>
          <a:noFill/>
        </p:spPr>
        <p:txBody>
          <a:bodyPr wrap="none" rtlCol="0">
            <a:spAutoFit/>
          </a:bodyPr>
          <a:lstStyle/>
          <a:p>
            <a:pPr marL="171450" indent="-171450">
              <a:buClr>
                <a:srgbClr val="C9C2BA"/>
              </a:buClr>
              <a:buFont typeface="Wingdings" panose="05000000000000000000" pitchFamily="2" charset="2"/>
              <a:buChar char="v"/>
            </a:pPr>
            <a:r>
              <a:rPr lang="es-MX" sz="1100" b="1" dirty="0" smtClean="0">
                <a:latin typeface="Mestiza" panose="00000500000000000000" pitchFamily="50" charset="0"/>
              </a:rPr>
              <a:t>Población potencial y objetivo del programa:</a:t>
            </a:r>
            <a:endParaRPr lang="es-MX" sz="1100" b="1" dirty="0">
              <a:latin typeface="Mestiza" panose="00000500000000000000" pitchFamily="50" charset="0"/>
            </a:endParaRPr>
          </a:p>
        </p:txBody>
      </p:sp>
      <p:graphicFrame>
        <p:nvGraphicFramePr>
          <p:cNvPr id="12" name="Tabla 11"/>
          <p:cNvGraphicFramePr>
            <a:graphicFrameLocks noGrp="1"/>
          </p:cNvGraphicFramePr>
          <p:nvPr>
            <p:extLst>
              <p:ext uri="{D42A27DB-BD31-4B8C-83A1-F6EECF244321}">
                <p14:modId xmlns:p14="http://schemas.microsoft.com/office/powerpoint/2010/main" val="3830083840"/>
              </p:ext>
            </p:extLst>
          </p:nvPr>
        </p:nvGraphicFramePr>
        <p:xfrm>
          <a:off x="4265920" y="4732712"/>
          <a:ext cx="1962264" cy="1720624"/>
        </p:xfrm>
        <a:graphic>
          <a:graphicData uri="http://schemas.openxmlformats.org/drawingml/2006/table">
            <a:tbl>
              <a:tblPr firstRow="1" bandRow="1">
                <a:tableStyleId>{2D5ABB26-0587-4C30-8999-92F81FD0307C}</a:tableStyleId>
              </a:tblPr>
              <a:tblGrid>
                <a:gridCol w="1962264">
                  <a:extLst>
                    <a:ext uri="{9D8B030D-6E8A-4147-A177-3AD203B41FA5}">
                      <a16:colId xmlns:a16="http://schemas.microsoft.com/office/drawing/2014/main" val="1715382026"/>
                    </a:ext>
                  </a:extLst>
                </a:gridCol>
              </a:tblGrid>
              <a:tr h="420691">
                <a:tc>
                  <a:txBody>
                    <a:bodyPr/>
                    <a:lstStyle/>
                    <a:p>
                      <a:pPr marL="0" algn="ctr" defTabSz="914400" rtl="0" eaLnBrk="1" latinLnBrk="0" hangingPunct="1">
                        <a:lnSpc>
                          <a:spcPct val="120000"/>
                        </a:lnSpc>
                        <a:spcAft>
                          <a:spcPts val="0"/>
                        </a:spcAft>
                      </a:pPr>
                      <a:r>
                        <a:rPr lang="es-MX" sz="1000" kern="1200" dirty="0" smtClean="0">
                          <a:solidFill>
                            <a:schemeClr val="tx1"/>
                          </a:solidFill>
                          <a:effectLst/>
                          <a:latin typeface="Mestiza" panose="00000500000000000000" pitchFamily="50" charset="0"/>
                          <a:ea typeface="Calibri" panose="020F0502020204030204" pitchFamily="34" charset="0"/>
                          <a:cs typeface="Times New Roman" panose="02020603050405020304" pitchFamily="18" charset="0"/>
                        </a:rPr>
                        <a:t>Población Potencial (PP)</a:t>
                      </a:r>
                      <a:endParaRPr lang="es-MX" sz="1000" kern="1200" dirty="0">
                        <a:solidFill>
                          <a:schemeClr val="tx1"/>
                        </a:solidFill>
                        <a:effectLst/>
                        <a:latin typeface="Mestiza" panose="00000500000000000000" pitchFamily="50" charset="0"/>
                        <a:ea typeface="Calibri" panose="020F0502020204030204" pitchFamily="34" charset="0"/>
                        <a:cs typeface="Times New Roman" panose="02020603050405020304" pitchFamily="18"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4085268567"/>
                  </a:ext>
                </a:extLst>
              </a:tr>
              <a:tr h="433311">
                <a:tc>
                  <a:txBody>
                    <a:bodyPr/>
                    <a:lstStyle/>
                    <a:p>
                      <a:pPr algn="ctr"/>
                      <a:r>
                        <a:rPr lang="es-MX" sz="1000" dirty="0" smtClean="0">
                          <a:latin typeface="Mestiza" panose="00000500000000000000" pitchFamily="50" charset="0"/>
                        </a:rPr>
                        <a:t>3,127,923 personas</a:t>
                      </a:r>
                      <a:endParaRPr lang="es-MX" sz="1000" dirty="0">
                        <a:latin typeface="Mestiza" panose="00000500000000000000" pitchFamily="50"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80364600"/>
                  </a:ext>
                </a:extLst>
              </a:tr>
              <a:tr h="433311">
                <a:tc>
                  <a:txBody>
                    <a:bodyPr/>
                    <a:lstStyle/>
                    <a:p>
                      <a:pPr algn="ctr"/>
                      <a:r>
                        <a:rPr lang="es-MX" sz="1000" dirty="0" smtClean="0">
                          <a:solidFill>
                            <a:schemeClr val="tx1"/>
                          </a:solidFill>
                          <a:latin typeface="Mestiza" panose="00000500000000000000" pitchFamily="50" charset="0"/>
                        </a:rPr>
                        <a:t>Población</a:t>
                      </a:r>
                      <a:r>
                        <a:rPr lang="es-MX" sz="1000" baseline="0" dirty="0" smtClean="0">
                          <a:solidFill>
                            <a:schemeClr val="tx1"/>
                          </a:solidFill>
                          <a:latin typeface="Mestiza" panose="00000500000000000000" pitchFamily="50" charset="0"/>
                        </a:rPr>
                        <a:t> Objetivo (PO)</a:t>
                      </a:r>
                      <a:endParaRPr lang="es-MX" sz="1000" dirty="0">
                        <a:solidFill>
                          <a:schemeClr val="tx1"/>
                        </a:solidFill>
                        <a:latin typeface="Mestiza" panose="00000500000000000000" pitchFamily="50" charset="0"/>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solidFill>
                      <a:srgbClr val="C9C2BA"/>
                    </a:solidFill>
                  </a:tcPr>
                </a:tc>
                <a:extLst>
                  <a:ext uri="{0D108BD9-81ED-4DB2-BD59-A6C34878D82A}">
                    <a16:rowId xmlns:a16="http://schemas.microsoft.com/office/drawing/2014/main" val="3522580906"/>
                  </a:ext>
                </a:extLst>
              </a:tr>
              <a:tr h="4333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MX" sz="1000" dirty="0" smtClean="0">
                          <a:latin typeface="Mestiza" panose="00000500000000000000" pitchFamily="50" charset="0"/>
                        </a:rPr>
                        <a:t>1,725,388 personas</a:t>
                      </a: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tcPr>
                </a:tc>
                <a:extLst>
                  <a:ext uri="{0D108BD9-81ED-4DB2-BD59-A6C34878D82A}">
                    <a16:rowId xmlns:a16="http://schemas.microsoft.com/office/drawing/2014/main" val="1469971420"/>
                  </a:ext>
                </a:extLst>
              </a:tr>
            </a:tbl>
          </a:graphicData>
        </a:graphic>
      </p:graphicFrame>
      <p:pic>
        <p:nvPicPr>
          <p:cNvPr id="4" name="Imagen 3"/>
          <p:cNvPicPr>
            <a:picLocks noChangeAspect="1"/>
          </p:cNvPicPr>
          <p:nvPr/>
        </p:nvPicPr>
        <p:blipFill rotWithShape="1">
          <a:blip r:embed="rId4" cstate="print">
            <a:extLst>
              <a:ext uri="{28A0092B-C50C-407E-A947-70E740481C1C}">
                <a14:useLocalDpi xmlns:a14="http://schemas.microsoft.com/office/drawing/2010/main" val="0"/>
              </a:ext>
            </a:extLst>
          </a:blip>
          <a:srcRect t="18103" r="7832" b="2243"/>
          <a:stretch/>
        </p:blipFill>
        <p:spPr>
          <a:xfrm flipH="1">
            <a:off x="6453301" y="4732713"/>
            <a:ext cx="2459467" cy="1657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9282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3</a:t>
            </a:fld>
            <a:endParaRPr lang="es-MX" dirty="0"/>
          </a:p>
        </p:txBody>
      </p:sp>
      <p:sp>
        <p:nvSpPr>
          <p:cNvPr id="15" name="14 Elipse"/>
          <p:cNvSpPr/>
          <p:nvPr/>
        </p:nvSpPr>
        <p:spPr>
          <a:xfrm>
            <a:off x="25152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3</a:t>
            </a:r>
          </a:p>
        </p:txBody>
      </p:sp>
      <p:sp>
        <p:nvSpPr>
          <p:cNvPr id="4" name="3 CuadroTexto">
            <a:extLst>
              <a:ext uri="{FF2B5EF4-FFF2-40B4-BE49-F238E27FC236}">
                <a16:creationId xmlns:a16="http://schemas.microsoft.com/office/drawing/2014/main" id="{C1A1D5DE-268A-ED91-F6E6-19DF806DD99F}"/>
              </a:ext>
            </a:extLst>
          </p:cNvPr>
          <p:cNvSpPr txBox="1"/>
          <p:nvPr/>
        </p:nvSpPr>
        <p:spPr>
          <a:xfrm>
            <a:off x="611560" y="1002214"/>
            <a:ext cx="5472608" cy="338554"/>
          </a:xfrm>
          <a:prstGeom prst="rect">
            <a:avLst/>
          </a:prstGeom>
          <a:noFill/>
        </p:spPr>
        <p:txBody>
          <a:bodyPr wrap="square" rtlCol="0">
            <a:spAutoFit/>
          </a:bodyPr>
          <a:lstStyle/>
          <a:p>
            <a:r>
              <a:rPr lang="es-MX" sz="1600" b="1" dirty="0" smtClean="0">
                <a:solidFill>
                  <a:srgbClr val="642F41"/>
                </a:solidFill>
                <a:effectLst>
                  <a:outerShdw blurRad="38100" dist="38100" dir="2700000" algn="tl">
                    <a:srgbClr val="000000">
                      <a:alpha val="43137"/>
                    </a:srgbClr>
                  </a:outerShdw>
                </a:effectLst>
                <a:latin typeface="Mestiza" panose="00000500000000000000" pitchFamily="50" charset="0"/>
              </a:rPr>
              <a:t>Planeación y Orientación a Resultados</a:t>
            </a:r>
            <a:endParaRPr lang="es-MX" sz="1600" b="1" dirty="0">
              <a:solidFill>
                <a:srgbClr val="642F41"/>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14"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2671582147"/>
              </p:ext>
            </p:extLst>
          </p:nvPr>
        </p:nvGraphicFramePr>
        <p:xfrm>
          <a:off x="251520" y="1567056"/>
          <a:ext cx="4824536" cy="1645920"/>
        </p:xfrm>
        <a:graphic>
          <a:graphicData uri="http://schemas.openxmlformats.org/drawingml/2006/table">
            <a:tbl>
              <a:tblPr firstRow="1" bandRow="1">
                <a:effectLst/>
                <a:tableStyleId>{5C22544A-7EE6-4342-B048-85BDC9FD1C3A}</a:tableStyleId>
              </a:tblPr>
              <a:tblGrid>
                <a:gridCol w="4824536">
                  <a:extLst>
                    <a:ext uri="{9D8B030D-6E8A-4147-A177-3AD203B41FA5}">
                      <a16:colId xmlns:a16="http://schemas.microsoft.com/office/drawing/2014/main" val="20000"/>
                    </a:ext>
                  </a:extLst>
                </a:gridCol>
              </a:tblGrid>
              <a:tr h="792088">
                <a:tc>
                  <a:txBody>
                    <a:bodyPr/>
                    <a:lstStyle/>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El programa cuenta con el Programa Operativo Anual </a:t>
                      </a:r>
                      <a:r>
                        <a:rPr lang="es-MX" sz="1100" b="0" baseline="0" smtClean="0">
                          <a:solidFill>
                            <a:schemeClr val="tx1"/>
                          </a:solidFill>
                          <a:effectLst/>
                          <a:latin typeface="Mestiza" panose="00000500000000000000" pitchFamily="50" charset="0"/>
                          <a:ea typeface="Calibri"/>
                          <a:cs typeface="Times New Roman"/>
                        </a:rPr>
                        <a:t>(POA).</a:t>
                      </a:r>
                      <a:endParaRPr lang="es-MX" sz="11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endParaRPr lang="es-MX" sz="800" b="0" baseline="0" dirty="0" smtClean="0">
                        <a:solidFill>
                          <a:schemeClr val="tx1"/>
                        </a:solidFill>
                        <a:effectLst/>
                        <a:latin typeface="Mestiza" panose="00000500000000000000" pitchFamily="50" charset="0"/>
                        <a:ea typeface="Calibri"/>
                        <a:cs typeface="Times New Roman"/>
                      </a:endParaRPr>
                    </a:p>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b="0" baseline="0" dirty="0" smtClean="0">
                          <a:solidFill>
                            <a:schemeClr val="tx1"/>
                          </a:solidFill>
                          <a:effectLst/>
                          <a:latin typeface="Mestiza" panose="00000500000000000000" pitchFamily="50" charset="0"/>
                          <a:ea typeface="Calibri"/>
                          <a:cs typeface="Times New Roman"/>
                        </a:rPr>
                        <a:t>A través del Sistema Nacional de Vigilancia Epidemiológica (SINAVE) (</a:t>
                      </a:r>
                      <a:r>
                        <a:rPr lang="es-MX" sz="1100" b="0" baseline="0" dirty="0" smtClean="0">
                          <a:solidFill>
                            <a:schemeClr val="tx1"/>
                          </a:solidFill>
                          <a:effectLst/>
                          <a:latin typeface="Mestiza" panose="00000500000000000000" pitchFamily="50" charset="0"/>
                          <a:ea typeface="Calibri"/>
                          <a:cs typeface="Times New Roman"/>
                          <a:hlinkClick r:id="rId3"/>
                        </a:rPr>
                        <a:t>https://www.sinave.gob.mx</a:t>
                      </a:r>
                      <a:r>
                        <a:rPr lang="es-MX" sz="1100" b="0" baseline="0" dirty="0" smtClean="0">
                          <a:solidFill>
                            <a:schemeClr val="tx1"/>
                          </a:solidFill>
                          <a:effectLst/>
                          <a:latin typeface="Mestiza" panose="00000500000000000000" pitchFamily="50" charset="0"/>
                          <a:ea typeface="Calibri"/>
                          <a:cs typeface="Times New Roman"/>
                        </a:rPr>
                        <a:t>), se captan, se registran y se analizan los datos de morbilidad, mortalidad, y daños y riesgos a la salud, en lo que respecta al programa Dengue, a través del Sistema Único Automatizado para la Vigilancia Epidemiológica (SUAVE) (</a:t>
                      </a:r>
                      <a:r>
                        <a:rPr lang="es-MX" sz="1100" b="0" baseline="0" dirty="0" smtClean="0">
                          <a:solidFill>
                            <a:schemeClr val="tx1"/>
                          </a:solidFill>
                          <a:effectLst/>
                          <a:latin typeface="Mestiza" panose="00000500000000000000" pitchFamily="50" charset="0"/>
                          <a:ea typeface="Calibri"/>
                          <a:cs typeface="Times New Roman"/>
                          <a:hlinkClick r:id="rId4"/>
                        </a:rPr>
                        <a:t>https://www.sinave.gob.mx/SUAVE/Inicio_sesion.aspx</a:t>
                      </a:r>
                      <a:r>
                        <a:rPr lang="es-MX" sz="1100" b="0" baseline="0" dirty="0" smtClean="0">
                          <a:solidFill>
                            <a:schemeClr val="tx1"/>
                          </a:solidFill>
                          <a:effectLst/>
                          <a:latin typeface="Mestiza" panose="00000500000000000000" pitchFamily="50" charset="0"/>
                          <a:ea typeface="Calibri"/>
                          <a:cs typeface="Times New Roman"/>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2" name="Imagen 1"/>
          <p:cNvPicPr>
            <a:picLocks noChangeAspect="1"/>
          </p:cNvPicPr>
          <p:nvPr/>
        </p:nvPicPr>
        <p:blipFill rotWithShape="1">
          <a:blip r:embed="rId5">
            <a:extLst>
              <a:ext uri="{28A0092B-C50C-407E-A947-70E740481C1C}">
                <a14:useLocalDpi xmlns:a14="http://schemas.microsoft.com/office/drawing/2010/main" val="0"/>
              </a:ext>
            </a:extLst>
          </a:blip>
          <a:srcRect t="152"/>
          <a:stretch/>
        </p:blipFill>
        <p:spPr>
          <a:xfrm>
            <a:off x="5288569" y="1988840"/>
            <a:ext cx="3608921" cy="4392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agen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2338" y="3439264"/>
            <a:ext cx="4339702" cy="2942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0655212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4</a:t>
            </a:fld>
            <a:endParaRPr lang="es-MX" dirty="0"/>
          </a:p>
        </p:txBody>
      </p:sp>
      <p:sp>
        <p:nvSpPr>
          <p:cNvPr id="15" name="14 Elipse"/>
          <p:cNvSpPr/>
          <p:nvPr/>
        </p:nvSpPr>
        <p:spPr>
          <a:xfrm>
            <a:off x="25152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3</a:t>
            </a:r>
          </a:p>
        </p:txBody>
      </p:sp>
      <p:sp>
        <p:nvSpPr>
          <p:cNvPr id="4" name="3 CuadroTexto">
            <a:extLst>
              <a:ext uri="{FF2B5EF4-FFF2-40B4-BE49-F238E27FC236}">
                <a16:creationId xmlns:a16="http://schemas.microsoft.com/office/drawing/2014/main" id="{C1A1D5DE-268A-ED91-F6E6-19DF806DD99F}"/>
              </a:ext>
            </a:extLst>
          </p:cNvPr>
          <p:cNvSpPr txBox="1"/>
          <p:nvPr/>
        </p:nvSpPr>
        <p:spPr>
          <a:xfrm>
            <a:off x="611560" y="1002214"/>
            <a:ext cx="5472608" cy="338554"/>
          </a:xfrm>
          <a:prstGeom prst="rect">
            <a:avLst/>
          </a:prstGeom>
          <a:noFill/>
        </p:spPr>
        <p:txBody>
          <a:bodyPr wrap="square" rtlCol="0">
            <a:spAutoFit/>
          </a:bodyPr>
          <a:lstStyle/>
          <a:p>
            <a:r>
              <a:rPr lang="es-MX" sz="1600" b="1" dirty="0" smtClean="0">
                <a:solidFill>
                  <a:srgbClr val="642F41"/>
                </a:solidFill>
                <a:effectLst>
                  <a:outerShdw blurRad="38100" dist="38100" dir="2700000" algn="tl">
                    <a:srgbClr val="000000">
                      <a:alpha val="43137"/>
                    </a:srgbClr>
                  </a:outerShdw>
                </a:effectLst>
                <a:latin typeface="Mestiza" panose="00000500000000000000" pitchFamily="50" charset="0"/>
              </a:rPr>
              <a:t>Planeación y Orientación a Resultados</a:t>
            </a:r>
            <a:endParaRPr lang="es-MX" sz="1600" b="1" dirty="0">
              <a:solidFill>
                <a:srgbClr val="642F41"/>
              </a:solidFill>
              <a:effectLst>
                <a:outerShdw blurRad="38100" dist="38100" dir="2700000" algn="tl">
                  <a:srgbClr val="000000">
                    <a:alpha val="43137"/>
                  </a:srgbClr>
                </a:outerShdw>
              </a:effectLst>
              <a:latin typeface="Mestiza" panose="00000500000000000000" pitchFamily="50" charset="0"/>
            </a:endParaRPr>
          </a:p>
        </p:txBody>
      </p:sp>
      <p:sp>
        <p:nvSpPr>
          <p:cNvPr id="9" name="Rectángulo 8"/>
          <p:cNvSpPr/>
          <p:nvPr/>
        </p:nvSpPr>
        <p:spPr>
          <a:xfrm>
            <a:off x="252560" y="4869160"/>
            <a:ext cx="8639919" cy="701731"/>
          </a:xfrm>
          <a:prstGeom prst="rect">
            <a:avLst/>
          </a:prstGeom>
        </p:spPr>
        <p:txBody>
          <a:bodyPr wrap="square">
            <a:spAutoFit/>
          </a:bodyPr>
          <a:lstStyle/>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dirty="0">
                <a:latin typeface="Mestiza" panose="00000500000000000000" pitchFamily="50" charset="0"/>
                <a:ea typeface="Calibri"/>
                <a:cs typeface="Times New Roman"/>
              </a:rPr>
              <a:t>A través del Sistema de Reporte de Recursos Federales Transferidos (SRFT) administrado por la Secretaría de Hacienda y Crédito Público (SHCP), los Servicios de Salud de Sinaloa reportan sobre el ejercicio, destino y resultados obtenidos con los recursos federales transferidos.</a:t>
            </a:r>
          </a:p>
        </p:txBody>
      </p:sp>
      <p:sp>
        <p:nvSpPr>
          <p:cNvPr id="28" name="Rectángulo 27"/>
          <p:cNvSpPr/>
          <p:nvPr/>
        </p:nvSpPr>
        <p:spPr>
          <a:xfrm>
            <a:off x="3563888" y="1484784"/>
            <a:ext cx="5328591" cy="904863"/>
          </a:xfrm>
          <a:prstGeom prst="rect">
            <a:avLst/>
          </a:prstGeom>
        </p:spPr>
        <p:txBody>
          <a:bodyPr wrap="square">
            <a:spAutoFit/>
          </a:bodyPr>
          <a:lstStyle/>
          <a:p>
            <a:pPr marL="171450" indent="-171450" algn="just">
              <a:lnSpc>
                <a:spcPct val="120000"/>
              </a:lnSpc>
              <a:spcAft>
                <a:spcPts val="0"/>
              </a:spcAft>
              <a:buClr>
                <a:schemeClr val="accent3">
                  <a:lumMod val="50000"/>
                </a:schemeClr>
              </a:buClr>
              <a:buFont typeface="Wingdings" panose="05000000000000000000" pitchFamily="2" charset="2"/>
              <a:buChar char="ü"/>
            </a:pPr>
            <a:r>
              <a:rPr lang="es-MX" sz="1100" dirty="0" smtClean="0">
                <a:latin typeface="Mestiza" panose="00000500000000000000" pitchFamily="50" charset="0"/>
                <a:ea typeface="Calibri"/>
                <a:cs typeface="Times New Roman"/>
              </a:rPr>
              <a:t>Se realiza el Boletín Semanal correspondiente a cada semana epidemiológica del año, es este caso, para el ejercicio fiscal 2021. Su publicación se realiza en el sitio web de los Servicios de Salud de Sinaloa (</a:t>
            </a:r>
            <a:r>
              <a:rPr lang="es-MX" sz="1100" dirty="0" smtClean="0">
                <a:latin typeface="Mestiza" panose="00000500000000000000" pitchFamily="50" charset="0"/>
                <a:ea typeface="Calibri"/>
                <a:cs typeface="Times New Roman"/>
                <a:hlinkClick r:id="rId3"/>
              </a:rPr>
              <a:t>http</a:t>
            </a:r>
            <a:r>
              <a:rPr lang="es-MX" sz="1100" dirty="0">
                <a:latin typeface="Mestiza" panose="00000500000000000000" pitchFamily="50" charset="0"/>
                <a:ea typeface="Calibri"/>
                <a:cs typeface="Times New Roman"/>
                <a:hlinkClick r:id="rId3"/>
              </a:rPr>
              <a:t>://saludsinaloa.gob.mx/index.php/dengue</a:t>
            </a:r>
            <a:r>
              <a:rPr lang="es-MX" sz="1100" dirty="0" smtClean="0">
                <a:latin typeface="Mestiza" panose="00000500000000000000" pitchFamily="50" charset="0"/>
                <a:ea typeface="Calibri"/>
                <a:cs typeface="Times New Roman"/>
                <a:hlinkClick r:id="rId3"/>
              </a:rPr>
              <a:t>/</a:t>
            </a:r>
            <a:r>
              <a:rPr lang="es-MX" sz="1100" dirty="0" smtClean="0">
                <a:latin typeface="Mestiza" panose="00000500000000000000" pitchFamily="50" charset="0"/>
                <a:ea typeface="Calibri"/>
                <a:cs typeface="Times New Roman"/>
              </a:rPr>
              <a:t>).</a:t>
            </a:r>
            <a:endParaRPr lang="es-MX" sz="1100" dirty="0">
              <a:latin typeface="Mestiza" panose="00000500000000000000" pitchFamily="50" charset="0"/>
              <a:ea typeface="Calibri"/>
              <a:cs typeface="Times New Roman"/>
            </a:endParaRPr>
          </a:p>
        </p:txBody>
      </p:sp>
      <p:pic>
        <p:nvPicPr>
          <p:cNvPr id="10" name="Imagen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000" y="5517232"/>
            <a:ext cx="8278852" cy="1094543"/>
          </a:xfrm>
          <a:prstGeom prst="rect">
            <a:avLst/>
          </a:prstGeom>
        </p:spPr>
      </p:pic>
      <p:pic>
        <p:nvPicPr>
          <p:cNvPr id="5" name="Imagen 4"/>
          <p:cNvPicPr>
            <a:picLocks noChangeAspect="1"/>
          </p:cNvPicPr>
          <p:nvPr/>
        </p:nvPicPr>
        <p:blipFill rotWithShape="1">
          <a:blip r:embed="rId5">
            <a:extLst>
              <a:ext uri="{28A0092B-C50C-407E-A947-70E740481C1C}">
                <a14:useLocalDpi xmlns:a14="http://schemas.microsoft.com/office/drawing/2010/main" val="0"/>
              </a:ext>
            </a:extLst>
          </a:blip>
          <a:srcRect l="1252" r="2772"/>
          <a:stretch/>
        </p:blipFill>
        <p:spPr>
          <a:xfrm>
            <a:off x="539552" y="1556792"/>
            <a:ext cx="2894705" cy="316835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Imagen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99896" y="2490002"/>
            <a:ext cx="4456573" cy="2278802"/>
          </a:xfrm>
          <a:prstGeom prst="rect">
            <a:avLst/>
          </a:prstGeom>
        </p:spPr>
      </p:pic>
    </p:spTree>
    <p:extLst>
      <p:ext uri="{BB962C8B-B14F-4D97-AF65-F5344CB8AC3E}">
        <p14:creationId xmlns:p14="http://schemas.microsoft.com/office/powerpoint/2010/main" val="33236072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5</a:t>
            </a:fld>
            <a:endParaRPr lang="es-MX" dirty="0"/>
          </a:p>
        </p:txBody>
      </p:sp>
      <p:sp>
        <p:nvSpPr>
          <p:cNvPr id="14" name="13 Elipse"/>
          <p:cNvSpPr/>
          <p:nvPr/>
        </p:nvSpPr>
        <p:spPr>
          <a:xfrm>
            <a:off x="25152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4</a:t>
            </a:r>
          </a:p>
        </p:txBody>
      </p:sp>
      <p:sp>
        <p:nvSpPr>
          <p:cNvPr id="3" name="3 CuadroTexto">
            <a:extLst>
              <a:ext uri="{FF2B5EF4-FFF2-40B4-BE49-F238E27FC236}">
                <a16:creationId xmlns:a16="http://schemas.microsoft.com/office/drawing/2014/main" id="{ED2BB3C1-9FBC-3D90-C22F-7CC62A618CCA}"/>
              </a:ext>
            </a:extLst>
          </p:cNvPr>
          <p:cNvSpPr txBox="1"/>
          <p:nvPr/>
        </p:nvSpPr>
        <p:spPr>
          <a:xfrm>
            <a:off x="611560" y="1002214"/>
            <a:ext cx="3816424"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smtClean="0"/>
              <a:t>Cobertura y Focalización</a:t>
            </a:r>
            <a:endParaRPr lang="es-MX" dirty="0"/>
          </a:p>
        </p:txBody>
      </p:sp>
      <p:graphicFrame>
        <p:nvGraphicFramePr>
          <p:cNvPr id="8"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75350435"/>
              </p:ext>
            </p:extLst>
          </p:nvPr>
        </p:nvGraphicFramePr>
        <p:xfrm>
          <a:off x="315955" y="1556792"/>
          <a:ext cx="4407633" cy="2907792"/>
        </p:xfrm>
        <a:graphic>
          <a:graphicData uri="http://schemas.openxmlformats.org/drawingml/2006/table">
            <a:tbl>
              <a:tblPr firstRow="1" bandRow="1">
                <a:effectLst/>
                <a:tableStyleId>{5C22544A-7EE6-4342-B048-85BDC9FD1C3A}</a:tableStyleId>
              </a:tblPr>
              <a:tblGrid>
                <a:gridCol w="4407633">
                  <a:extLst>
                    <a:ext uri="{9D8B030D-6E8A-4147-A177-3AD203B41FA5}">
                      <a16:colId xmlns:a16="http://schemas.microsoft.com/office/drawing/2014/main" val="20000"/>
                    </a:ext>
                  </a:extLst>
                </a:gridCol>
              </a:tblGrid>
              <a:tr h="2156420">
                <a:tc>
                  <a:txBody>
                    <a:bodyPr/>
                    <a:lstStyle/>
                    <a:p>
                      <a:pPr algn="just">
                        <a:lnSpc>
                          <a:spcPct val="120000"/>
                        </a:lnSpc>
                        <a:spcAft>
                          <a:spcPts val="0"/>
                        </a:spcAft>
                      </a:pPr>
                      <a:r>
                        <a:rPr lang="es-MX" sz="1100" b="0" dirty="0" smtClean="0">
                          <a:solidFill>
                            <a:schemeClr val="tx1"/>
                          </a:solidFill>
                          <a:effectLst/>
                          <a:latin typeface="Mestiza" panose="00000500000000000000" pitchFamily="50" charset="0"/>
                          <a:ea typeface="Calibri"/>
                          <a:cs typeface="Times New Roman"/>
                        </a:rPr>
                        <a:t>A quienes</a:t>
                      </a:r>
                      <a:r>
                        <a:rPr lang="es-MX" sz="1100" b="0" baseline="0" dirty="0" smtClean="0">
                          <a:solidFill>
                            <a:schemeClr val="tx1"/>
                          </a:solidFill>
                          <a:effectLst/>
                          <a:latin typeface="Mestiza" panose="00000500000000000000" pitchFamily="50" charset="0"/>
                          <a:ea typeface="Calibri"/>
                          <a:cs typeface="Times New Roman"/>
                        </a:rPr>
                        <a:t> van dirigidos los apoyos del programa son a los habitantes de las localidades prioritarias del Estado de Sinaloa que presenta una alta incidencia de dengue.</a:t>
                      </a:r>
                    </a:p>
                    <a:p>
                      <a:pPr algn="just">
                        <a:lnSpc>
                          <a:spcPct val="12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p>
                      <a:pPr algn="just">
                        <a:lnSpc>
                          <a:spcPct val="120000"/>
                        </a:lnSpc>
                        <a:spcAft>
                          <a:spcPts val="0"/>
                        </a:spcAft>
                      </a:pPr>
                      <a:r>
                        <a:rPr lang="es-MX" sz="1100" b="0" baseline="0" dirty="0" smtClean="0">
                          <a:solidFill>
                            <a:schemeClr val="tx1"/>
                          </a:solidFill>
                          <a:effectLst/>
                          <a:latin typeface="Mestiza" panose="00000500000000000000" pitchFamily="50" charset="0"/>
                          <a:ea typeface="Calibri"/>
                          <a:cs typeface="Times New Roman"/>
                        </a:rPr>
                        <a:t>En la NOM-017-SSA2-2012, para la vigilancia epidemiológica, la NOM-032-SSA2-2014, para la vigilancia epidemiológica, promoción, prevención y control de las enfermedades transmitidas por vectores y la NOM-232-SSA1-2009, plaguicidas, se establecen los criterios, especificaciones, directrices y procedimientos, así como requisitos, indicaciones y características que se deben cumplir.</a:t>
                      </a:r>
                    </a:p>
                    <a:p>
                      <a:pPr algn="just">
                        <a:lnSpc>
                          <a:spcPct val="120000"/>
                        </a:lnSpc>
                        <a:spcAft>
                          <a:spcPts val="0"/>
                        </a:spcAft>
                      </a:pPr>
                      <a:endParaRPr lang="es-MX" sz="1100" b="0" baseline="0" dirty="0" smtClean="0">
                        <a:solidFill>
                          <a:schemeClr val="tx1"/>
                        </a:solidFill>
                        <a:effectLst/>
                        <a:latin typeface="Mestiza" panose="00000500000000000000" pitchFamily="50" charset="0"/>
                        <a:ea typeface="Calibri"/>
                        <a:cs typeface="Times New Roman"/>
                      </a:endParaRPr>
                    </a:p>
                    <a:p>
                      <a:pPr marL="0" marR="0" indent="0" algn="just" defTabSz="914400" rtl="0" eaLnBrk="1" fontAlgn="auto" latinLnBrk="0" hangingPunct="1">
                        <a:lnSpc>
                          <a:spcPct val="120000"/>
                        </a:lnSpc>
                        <a:spcBef>
                          <a:spcPts val="0"/>
                        </a:spcBef>
                        <a:spcAft>
                          <a:spcPts val="0"/>
                        </a:spcAft>
                        <a:buClrTx/>
                        <a:buSzTx/>
                        <a:buFontTx/>
                        <a:buNone/>
                        <a:tabLst/>
                        <a:defRPr/>
                      </a:pPr>
                      <a:r>
                        <a:rPr lang="es-MX" sz="1100" b="0" dirty="0" smtClean="0">
                          <a:solidFill>
                            <a:schemeClr val="tx1"/>
                          </a:solidFill>
                          <a:effectLst/>
                          <a:latin typeface="Mestiza" panose="00000500000000000000" pitchFamily="50" charset="0"/>
                          <a:ea typeface="Calibri"/>
                          <a:cs typeface="Times New Roman"/>
                        </a:rPr>
                        <a:t>En el ejercicio fiscal 2021, la población</a:t>
                      </a:r>
                      <a:r>
                        <a:rPr lang="es-MX" sz="1100" b="0" baseline="0" dirty="0" smtClean="0">
                          <a:solidFill>
                            <a:schemeClr val="tx1"/>
                          </a:solidFill>
                          <a:effectLst/>
                          <a:latin typeface="Mestiza" panose="00000500000000000000" pitchFamily="50" charset="0"/>
                          <a:ea typeface="Calibri"/>
                          <a:cs typeface="Times New Roman"/>
                        </a:rPr>
                        <a:t> objetivo fue de</a:t>
                      </a:r>
                      <a:r>
                        <a:rPr lang="es-MX" sz="1100" b="0" dirty="0" smtClean="0">
                          <a:solidFill>
                            <a:schemeClr val="tx1"/>
                          </a:solidFill>
                          <a:effectLst/>
                          <a:latin typeface="Mestiza" panose="00000500000000000000" pitchFamily="50" charset="0"/>
                          <a:ea typeface="Calibri"/>
                          <a:cs typeface="Times New Roman"/>
                        </a:rPr>
                        <a:t> 1,725,388 personas, y se captaron a 1,449,696 personas atendidas, con lo que se alcanzó una cobertura del 84.0% de población.</a:t>
                      </a:r>
                      <a:endParaRPr lang="es-MX" sz="1100" b="0" baseline="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0075" y="4396520"/>
            <a:ext cx="3620341" cy="208823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5" name="Grupo 14"/>
          <p:cNvGrpSpPr/>
          <p:nvPr/>
        </p:nvGrpSpPr>
        <p:grpSpPr>
          <a:xfrm>
            <a:off x="4932124" y="1628800"/>
            <a:ext cx="3960440" cy="2534474"/>
            <a:chOff x="4932124" y="1902571"/>
            <a:chExt cx="3960440" cy="2534474"/>
          </a:xfrm>
        </p:grpSpPr>
        <p:pic>
          <p:nvPicPr>
            <p:cNvPr id="2" name="Imagen 1"/>
            <p:cNvPicPr>
              <a:picLocks noChangeAspect="1"/>
            </p:cNvPicPr>
            <p:nvPr/>
          </p:nvPicPr>
          <p:blipFill rotWithShape="1">
            <a:blip r:embed="rId4"/>
            <a:srcRect l="4746" t="15143" r="5090" b="1572"/>
            <a:stretch/>
          </p:blipFill>
          <p:spPr>
            <a:xfrm>
              <a:off x="4932124" y="2276872"/>
              <a:ext cx="3960440" cy="2160173"/>
            </a:xfrm>
            <a:prstGeom prst="rect">
              <a:avLst/>
            </a:prstGeom>
          </p:spPr>
        </p:pic>
        <p:sp>
          <p:nvSpPr>
            <p:cNvPr id="12" name="CuadroTexto 11"/>
            <p:cNvSpPr txBox="1"/>
            <p:nvPr/>
          </p:nvSpPr>
          <p:spPr>
            <a:xfrm>
              <a:off x="6028127" y="1902571"/>
              <a:ext cx="1768433" cy="261610"/>
            </a:xfrm>
            <a:prstGeom prst="rect">
              <a:avLst/>
            </a:prstGeom>
            <a:noFill/>
          </p:spPr>
          <p:txBody>
            <a:bodyPr wrap="none" rtlCol="0">
              <a:spAutoFit/>
            </a:bodyPr>
            <a:lstStyle/>
            <a:p>
              <a:r>
                <a:rPr lang="es-MX" sz="1100" b="1" dirty="0" smtClean="0">
                  <a:latin typeface="Mestiza" panose="00000500000000000000" pitchFamily="50" charset="0"/>
                </a:rPr>
                <a:t>Cobertura del Programa</a:t>
              </a:r>
              <a:endParaRPr lang="es-MX" sz="1100" b="1" dirty="0">
                <a:latin typeface="Mestiza" panose="00000500000000000000" pitchFamily="50" charset="0"/>
              </a:endParaRPr>
            </a:p>
          </p:txBody>
        </p:sp>
      </p:grpSp>
      <p:grpSp>
        <p:nvGrpSpPr>
          <p:cNvPr id="11" name="Grupo 10"/>
          <p:cNvGrpSpPr/>
          <p:nvPr/>
        </p:nvGrpSpPr>
        <p:grpSpPr>
          <a:xfrm>
            <a:off x="251520" y="4581128"/>
            <a:ext cx="4536504" cy="2046416"/>
            <a:chOff x="251520" y="4681843"/>
            <a:chExt cx="4536504" cy="2046416"/>
          </a:xfrm>
        </p:grpSpPr>
        <p:pic>
          <p:nvPicPr>
            <p:cNvPr id="4" name="Imagen 3"/>
            <p:cNvPicPr>
              <a:picLocks noChangeAspect="1"/>
            </p:cNvPicPr>
            <p:nvPr/>
          </p:nvPicPr>
          <p:blipFill rotWithShape="1">
            <a:blip r:embed="rId5"/>
            <a:srcRect l="-1" t="15156" r="785"/>
            <a:stretch/>
          </p:blipFill>
          <p:spPr>
            <a:xfrm>
              <a:off x="251520" y="4907524"/>
              <a:ext cx="4536504" cy="1820735"/>
            </a:xfrm>
            <a:prstGeom prst="rect">
              <a:avLst/>
            </a:prstGeom>
          </p:spPr>
        </p:pic>
        <p:sp>
          <p:nvSpPr>
            <p:cNvPr id="13" name="CuadroTexto 12"/>
            <p:cNvSpPr txBox="1"/>
            <p:nvPr/>
          </p:nvSpPr>
          <p:spPr>
            <a:xfrm>
              <a:off x="1488078" y="4681843"/>
              <a:ext cx="2063385" cy="261610"/>
            </a:xfrm>
            <a:prstGeom prst="rect">
              <a:avLst/>
            </a:prstGeom>
            <a:noFill/>
          </p:spPr>
          <p:txBody>
            <a:bodyPr wrap="none" rtlCol="0">
              <a:spAutoFit/>
            </a:bodyPr>
            <a:lstStyle/>
            <a:p>
              <a:r>
                <a:rPr lang="es-MX" sz="1100" b="1" dirty="0" smtClean="0">
                  <a:latin typeface="Mestiza" panose="00000500000000000000" pitchFamily="50" charset="0"/>
                </a:rPr>
                <a:t>Población Objetivo Atendida</a:t>
              </a:r>
              <a:endParaRPr lang="es-MX" sz="1100" b="1" dirty="0">
                <a:latin typeface="Mestiza" panose="00000500000000000000" pitchFamily="50" charset="0"/>
              </a:endParaRPr>
            </a:p>
          </p:txBody>
        </p:sp>
      </p:grpSp>
    </p:spTree>
    <p:extLst>
      <p:ext uri="{BB962C8B-B14F-4D97-AF65-F5344CB8AC3E}">
        <p14:creationId xmlns:p14="http://schemas.microsoft.com/office/powerpoint/2010/main" val="97740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5</a:t>
            </a:r>
          </a:p>
        </p:txBody>
      </p:sp>
      <p:sp>
        <p:nvSpPr>
          <p:cNvPr id="11" name="16 Marcador de número de diapositiva">
            <a:extLst>
              <a:ext uri="{FF2B5EF4-FFF2-40B4-BE49-F238E27FC236}">
                <a16:creationId xmlns:a16="http://schemas.microsoft.com/office/drawing/2014/main" id="{BADFECD6-1E01-45DD-9F87-6894FAE961E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6</a:t>
            </a:fld>
            <a:endParaRPr lang="es-MX" dirty="0"/>
          </a:p>
        </p:txBody>
      </p:sp>
      <p:sp>
        <p:nvSpPr>
          <p:cNvPr id="2" name="3 CuadroTexto">
            <a:extLst>
              <a:ext uri="{FF2B5EF4-FFF2-40B4-BE49-F238E27FC236}">
                <a16:creationId xmlns:a16="http://schemas.microsoft.com/office/drawing/2014/main" id="{7AFCD890-82FA-8F47-3193-241A2C7268D7}"/>
              </a:ext>
            </a:extLst>
          </p:cNvPr>
          <p:cNvSpPr txBox="1"/>
          <p:nvPr/>
        </p:nvSpPr>
        <p:spPr>
          <a:xfrm>
            <a:off x="611560" y="1002214"/>
            <a:ext cx="2379837" cy="338554"/>
          </a:xfrm>
          <a:prstGeom prst="rect">
            <a:avLst/>
          </a:prstGeom>
          <a:noFill/>
        </p:spPr>
        <p:txBody>
          <a:bodyPr wrap="square" rtlCol="0">
            <a:spAutoFit/>
          </a:bodyPr>
          <a:lstStyle/>
          <a:p>
            <a:r>
              <a:rPr lang="es-MX" sz="1600" b="1" dirty="0" smtClean="0">
                <a:solidFill>
                  <a:srgbClr val="7B4651"/>
                </a:solidFill>
                <a:effectLst>
                  <a:outerShdw blurRad="38100" dist="38100" dir="2700000" algn="tl">
                    <a:srgbClr val="000000">
                      <a:alpha val="43137"/>
                    </a:srgbClr>
                  </a:outerShdw>
                </a:effectLst>
                <a:latin typeface="Mestiza" panose="00000500000000000000" pitchFamily="50" charset="0"/>
              </a:rPr>
              <a:t>Operación</a:t>
            </a:r>
            <a:endParaRPr lang="es-MX" sz="1600" b="1" dirty="0">
              <a:solidFill>
                <a:srgbClr val="7B4651"/>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59"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3261960561"/>
              </p:ext>
            </p:extLst>
          </p:nvPr>
        </p:nvGraphicFramePr>
        <p:xfrm>
          <a:off x="107504" y="1484784"/>
          <a:ext cx="5112568" cy="5067046"/>
        </p:xfrm>
        <a:graphic>
          <a:graphicData uri="http://schemas.openxmlformats.org/drawingml/2006/table">
            <a:tbl>
              <a:tblPr firstRow="1" bandRow="1">
                <a:effectLst/>
                <a:tableStyleId>{5C22544A-7EE6-4342-B048-85BDC9FD1C3A}</a:tableStyleId>
              </a:tblPr>
              <a:tblGrid>
                <a:gridCol w="5112568">
                  <a:extLst>
                    <a:ext uri="{9D8B030D-6E8A-4147-A177-3AD203B41FA5}">
                      <a16:colId xmlns:a16="http://schemas.microsoft.com/office/drawing/2014/main" val="20000"/>
                    </a:ext>
                  </a:extLst>
                </a:gridCol>
              </a:tblGrid>
              <a:tr h="21242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El programa Dengue cuenta con las siguientes seis guías </a:t>
                      </a:r>
                      <a:r>
                        <a:rPr lang="es-MX" sz="1100" b="0" baseline="0" dirty="0" smtClean="0">
                          <a:solidFill>
                            <a:schemeClr val="tx1"/>
                          </a:solidFill>
                          <a:effectLst/>
                          <a:latin typeface="Mestiza" panose="00000500000000000000" pitchFamily="50" charset="0"/>
                          <a:ea typeface="Calibri"/>
                          <a:cs typeface="Times New Roman"/>
                        </a:rPr>
                        <a:t>metodológicas proporcionadas por el Centro Nacional de Programas Preventivos y Control de Enfermedades (CENAPRECE)</a:t>
                      </a:r>
                      <a:r>
                        <a:rPr lang="es-MX" sz="1100" b="0" dirty="0" smtClean="0">
                          <a:solidFill>
                            <a:schemeClr val="tx1"/>
                          </a:solidFill>
                          <a:effectLst/>
                          <a:latin typeface="Mestiza" panose="00000500000000000000" pitchFamily="50" charset="0"/>
                          <a:ea typeface="Calibri"/>
                          <a:cs typeface="Times New Roman"/>
                        </a:rPr>
                        <a:t>:</a:t>
                      </a:r>
                    </a:p>
                    <a:p>
                      <a:pPr marL="0" indent="0" algn="just">
                        <a:lnSpc>
                          <a:spcPct val="120000"/>
                        </a:lnSpc>
                        <a:spcAft>
                          <a:spcPts val="0"/>
                        </a:spcAft>
                        <a:buClr>
                          <a:srgbClr val="C9C2BA"/>
                        </a:buClr>
                        <a:buFont typeface="Wingdings" panose="05000000000000000000" pitchFamily="2" charset="2"/>
                        <a:buNone/>
                      </a:pPr>
                      <a:endParaRPr lang="es-MX" sz="900" b="0" dirty="0" smtClean="0">
                        <a:solidFill>
                          <a:schemeClr val="tx1"/>
                        </a:solidFill>
                        <a:effectLst/>
                        <a:latin typeface="Mestiza" panose="00000500000000000000" pitchFamily="50" charset="0"/>
                        <a:ea typeface="Calibri"/>
                        <a:cs typeface="Times New Roman"/>
                      </a:endParaRPr>
                    </a:p>
                    <a:p>
                      <a:pPr marL="171450" lvl="0" indent="-171450" algn="just">
                        <a:lnSpc>
                          <a:spcPct val="120000"/>
                        </a:lnSpc>
                        <a:spcAft>
                          <a:spcPts val="0"/>
                        </a:spcAft>
                        <a:buClr>
                          <a:schemeClr val="accent3">
                            <a:lumMod val="75000"/>
                          </a:schemeClr>
                        </a:buClr>
                        <a:buFont typeface="Wingdings" panose="05000000000000000000" pitchFamily="2" charset="2"/>
                        <a:buChar char="ü"/>
                      </a:pPr>
                      <a:r>
                        <a:rPr lang="es-MX" sz="1100" b="1" dirty="0" smtClean="0">
                          <a:solidFill>
                            <a:schemeClr val="tx1"/>
                          </a:solidFill>
                          <a:effectLst/>
                          <a:latin typeface="Mestiza" panose="00000500000000000000" pitchFamily="50" charset="0"/>
                          <a:ea typeface="Calibri"/>
                          <a:cs typeface="Times New Roman"/>
                        </a:rPr>
                        <a:t>Guía metodológica para el rociado intradomiciliario</a:t>
                      </a:r>
                      <a:r>
                        <a:rPr lang="es-MX" sz="1100" b="0" dirty="0" smtClean="0">
                          <a:solidFill>
                            <a:schemeClr val="tx1"/>
                          </a:solidFill>
                          <a:effectLst/>
                          <a:latin typeface="Mestiza" panose="00000500000000000000" pitchFamily="50" charset="0"/>
                          <a:ea typeface="Calibri"/>
                          <a:cs typeface="Times New Roman"/>
                        </a:rPr>
                        <a:t> </a:t>
                      </a:r>
                      <a:r>
                        <a:rPr lang="es-MX" sz="1000" b="0" dirty="0" smtClean="0">
                          <a:solidFill>
                            <a:schemeClr val="tx1"/>
                          </a:solidFill>
                          <a:effectLst/>
                          <a:latin typeface="Mestiza" panose="00000500000000000000" pitchFamily="50" charset="0"/>
                          <a:ea typeface="Calibri"/>
                          <a:cs typeface="Times New Roman"/>
                        </a:rPr>
                        <a:t>(</a:t>
                      </a:r>
                      <a:r>
                        <a:rPr lang="es-MX" sz="1000" b="0" dirty="0" smtClean="0">
                          <a:solidFill>
                            <a:schemeClr val="tx1"/>
                          </a:solidFill>
                          <a:effectLst/>
                          <a:latin typeface="Mestiza" panose="00000500000000000000" pitchFamily="50" charset="0"/>
                          <a:ea typeface="Calibri"/>
                          <a:cs typeface="Times New Roman"/>
                          <a:hlinkClick r:id="rId3"/>
                        </a:rPr>
                        <a:t>https://www.gob.mx/cms/uploads/attachment/file/598083/Guia_Metodologica_para_el_Rociado_Domiciliario.pdf</a:t>
                      </a:r>
                      <a:r>
                        <a:rPr lang="es-MX" sz="1000" b="0" dirty="0" smtClean="0">
                          <a:solidFill>
                            <a:schemeClr val="tx1"/>
                          </a:solidFill>
                          <a:effectLst/>
                          <a:latin typeface="Mestiza" panose="00000500000000000000" pitchFamily="50" charset="0"/>
                          <a:ea typeface="Calibri"/>
                          <a:cs typeface="Times New Roman"/>
                        </a:rPr>
                        <a:t>)</a:t>
                      </a:r>
                    </a:p>
                    <a:p>
                      <a:pPr marL="171450" lvl="0" indent="-171450" algn="just">
                        <a:lnSpc>
                          <a:spcPct val="120000"/>
                        </a:lnSpc>
                        <a:spcAft>
                          <a:spcPts val="0"/>
                        </a:spcAft>
                        <a:buClr>
                          <a:schemeClr val="accent3">
                            <a:lumMod val="75000"/>
                          </a:schemeClr>
                        </a:buClr>
                        <a:buFont typeface="Wingdings" panose="05000000000000000000" pitchFamily="2" charset="2"/>
                        <a:buChar char="ü"/>
                      </a:pPr>
                      <a:endParaRPr lang="es-MX" sz="900" b="0" dirty="0" smtClean="0">
                        <a:solidFill>
                          <a:schemeClr val="tx1"/>
                        </a:solidFill>
                        <a:effectLst/>
                        <a:latin typeface="Mestiza" panose="00000500000000000000" pitchFamily="50" charset="0"/>
                        <a:ea typeface="Calibri"/>
                        <a:cs typeface="Times New Roman"/>
                      </a:endParaRPr>
                    </a:p>
                    <a:p>
                      <a:pPr marL="171450" lvl="0" indent="-171450" algn="just">
                        <a:lnSpc>
                          <a:spcPct val="120000"/>
                        </a:lnSpc>
                        <a:spcAft>
                          <a:spcPts val="0"/>
                        </a:spcAft>
                        <a:buClr>
                          <a:schemeClr val="accent3">
                            <a:lumMod val="75000"/>
                          </a:schemeClr>
                        </a:buClr>
                        <a:buFont typeface="Wingdings" panose="05000000000000000000" pitchFamily="2" charset="2"/>
                        <a:buChar char="ü"/>
                      </a:pPr>
                      <a:r>
                        <a:rPr lang="es-MX" sz="1100" b="1" dirty="0" smtClean="0">
                          <a:solidFill>
                            <a:schemeClr val="tx1"/>
                          </a:solidFill>
                          <a:effectLst/>
                          <a:latin typeface="Mestiza" panose="00000500000000000000" pitchFamily="50" charset="0"/>
                          <a:ea typeface="Calibri"/>
                          <a:cs typeface="Times New Roman"/>
                        </a:rPr>
                        <a:t>Guía metodológica para las acciones de control larvario</a:t>
                      </a:r>
                      <a:r>
                        <a:rPr lang="es-MX" sz="1100" b="0" dirty="0" smtClean="0">
                          <a:solidFill>
                            <a:schemeClr val="tx1"/>
                          </a:solidFill>
                          <a:effectLst/>
                          <a:latin typeface="Mestiza" panose="00000500000000000000" pitchFamily="50" charset="0"/>
                          <a:ea typeface="Calibri"/>
                          <a:cs typeface="Times New Roman"/>
                        </a:rPr>
                        <a:t> </a:t>
                      </a:r>
                      <a:r>
                        <a:rPr lang="es-MX" sz="1000" b="0" dirty="0" smtClean="0">
                          <a:solidFill>
                            <a:schemeClr val="tx1"/>
                          </a:solidFill>
                          <a:effectLst/>
                          <a:latin typeface="Mestiza" panose="00000500000000000000" pitchFamily="50" charset="0"/>
                          <a:ea typeface="Calibri"/>
                          <a:cs typeface="Times New Roman"/>
                        </a:rPr>
                        <a:t>(</a:t>
                      </a:r>
                      <a:r>
                        <a:rPr lang="es-MX" sz="1000" b="0" dirty="0" smtClean="0">
                          <a:solidFill>
                            <a:schemeClr val="tx1"/>
                          </a:solidFill>
                          <a:effectLst/>
                          <a:latin typeface="Mestiza" panose="00000500000000000000" pitchFamily="50" charset="0"/>
                          <a:ea typeface="Calibri"/>
                          <a:cs typeface="Times New Roman"/>
                          <a:hlinkClick r:id="rId4"/>
                        </a:rPr>
                        <a:t>https://www.gob.mx/cms/uploads/attachment/file/604075/Guia_Metodolo_gica_para_las_Acciones_de_Control_Larvario-comprimido.pdf</a:t>
                      </a:r>
                      <a:r>
                        <a:rPr lang="es-MX" sz="1000" b="0" dirty="0" smtClean="0">
                          <a:solidFill>
                            <a:schemeClr val="tx1"/>
                          </a:solidFill>
                          <a:effectLst/>
                          <a:latin typeface="Mestiza" panose="00000500000000000000" pitchFamily="50" charset="0"/>
                          <a:ea typeface="Calibri"/>
                          <a:cs typeface="Times New Roman"/>
                        </a:rPr>
                        <a:t>)</a:t>
                      </a:r>
                    </a:p>
                    <a:p>
                      <a:pPr marL="171450" lvl="0" indent="-171450" algn="just">
                        <a:lnSpc>
                          <a:spcPct val="120000"/>
                        </a:lnSpc>
                        <a:spcAft>
                          <a:spcPts val="0"/>
                        </a:spcAft>
                        <a:buClr>
                          <a:schemeClr val="accent3">
                            <a:lumMod val="75000"/>
                          </a:schemeClr>
                        </a:buClr>
                        <a:buFont typeface="Wingdings" panose="05000000000000000000" pitchFamily="2" charset="2"/>
                        <a:buChar char="ü"/>
                      </a:pPr>
                      <a:endParaRPr lang="es-MX" sz="900" b="0" dirty="0" smtClean="0">
                        <a:solidFill>
                          <a:schemeClr val="tx1"/>
                        </a:solidFill>
                        <a:effectLst/>
                        <a:latin typeface="Mestiza" panose="00000500000000000000" pitchFamily="50" charset="0"/>
                        <a:ea typeface="Calibri"/>
                        <a:cs typeface="Times New Roman"/>
                      </a:endParaRPr>
                    </a:p>
                    <a:p>
                      <a:pPr marL="171450" lvl="0" indent="-171450" algn="just">
                        <a:lnSpc>
                          <a:spcPct val="120000"/>
                        </a:lnSpc>
                        <a:spcAft>
                          <a:spcPts val="0"/>
                        </a:spcAft>
                        <a:buClr>
                          <a:schemeClr val="accent3">
                            <a:lumMod val="75000"/>
                          </a:schemeClr>
                        </a:buClr>
                        <a:buFont typeface="Wingdings" panose="05000000000000000000" pitchFamily="2" charset="2"/>
                        <a:buChar char="ü"/>
                      </a:pPr>
                      <a:r>
                        <a:rPr lang="es-MX" sz="1100" b="1" dirty="0" smtClean="0">
                          <a:solidFill>
                            <a:schemeClr val="tx1"/>
                          </a:solidFill>
                          <a:effectLst/>
                          <a:latin typeface="Mestiza" panose="00000500000000000000" pitchFamily="50" charset="0"/>
                          <a:ea typeface="Calibri"/>
                          <a:cs typeface="Times New Roman"/>
                        </a:rPr>
                        <a:t>Guía metodológica para estudios entomológicos en fase larvaria y pupal</a:t>
                      </a:r>
                      <a:r>
                        <a:rPr lang="es-MX" sz="1100" b="0" dirty="0" smtClean="0">
                          <a:solidFill>
                            <a:schemeClr val="tx1"/>
                          </a:solidFill>
                          <a:effectLst/>
                          <a:latin typeface="Mestiza" panose="00000500000000000000" pitchFamily="50" charset="0"/>
                          <a:ea typeface="Calibri"/>
                          <a:cs typeface="Times New Roman"/>
                        </a:rPr>
                        <a:t> </a:t>
                      </a:r>
                      <a:r>
                        <a:rPr lang="es-MX" sz="1000" b="0" dirty="0" smtClean="0">
                          <a:solidFill>
                            <a:schemeClr val="tx1"/>
                          </a:solidFill>
                          <a:effectLst/>
                          <a:latin typeface="Mestiza" panose="00000500000000000000" pitchFamily="50" charset="0"/>
                          <a:ea typeface="Calibri"/>
                          <a:cs typeface="Times New Roman"/>
                        </a:rPr>
                        <a:t>(</a:t>
                      </a:r>
                      <a:r>
                        <a:rPr lang="es-MX" sz="1000" b="0" dirty="0" smtClean="0">
                          <a:solidFill>
                            <a:schemeClr val="tx1"/>
                          </a:solidFill>
                          <a:effectLst/>
                          <a:latin typeface="Mestiza" panose="00000500000000000000" pitchFamily="50" charset="0"/>
                          <a:ea typeface="Calibri"/>
                          <a:cs typeface="Times New Roman"/>
                          <a:hlinkClick r:id="rId5"/>
                        </a:rPr>
                        <a:t>https://www.gob.mx/cms/uploads/attachment/file/598094/Guia_Metodologica_para_Estudios_Entomologicos_en_Fase_larvaria_y_Pupal_2020_compres.pdf</a:t>
                      </a:r>
                      <a:r>
                        <a:rPr lang="es-MX" sz="1000" b="0" dirty="0" smtClean="0">
                          <a:solidFill>
                            <a:schemeClr val="tx1"/>
                          </a:solidFill>
                          <a:effectLst/>
                          <a:latin typeface="Mestiza" panose="00000500000000000000" pitchFamily="50" charset="0"/>
                          <a:ea typeface="Calibri"/>
                          <a:cs typeface="Times New Roman"/>
                        </a:rPr>
                        <a:t>)</a:t>
                      </a:r>
                    </a:p>
                    <a:p>
                      <a:pPr marL="171450" lvl="0" indent="-171450" algn="just">
                        <a:lnSpc>
                          <a:spcPct val="120000"/>
                        </a:lnSpc>
                        <a:spcAft>
                          <a:spcPts val="0"/>
                        </a:spcAft>
                        <a:buClr>
                          <a:schemeClr val="accent3">
                            <a:lumMod val="75000"/>
                          </a:schemeClr>
                        </a:buClr>
                        <a:buFont typeface="Wingdings" panose="05000000000000000000" pitchFamily="2" charset="2"/>
                        <a:buChar char="ü"/>
                      </a:pPr>
                      <a:endParaRPr lang="es-MX" sz="900" b="0" dirty="0" smtClean="0">
                        <a:solidFill>
                          <a:schemeClr val="tx1"/>
                        </a:solidFill>
                        <a:effectLst/>
                        <a:latin typeface="Mestiza" panose="00000500000000000000" pitchFamily="50" charset="0"/>
                        <a:ea typeface="Calibri"/>
                        <a:cs typeface="Times New Roman"/>
                      </a:endParaRPr>
                    </a:p>
                    <a:p>
                      <a:pPr marL="171450" lvl="0" indent="-171450" algn="just">
                        <a:lnSpc>
                          <a:spcPct val="120000"/>
                        </a:lnSpc>
                        <a:spcAft>
                          <a:spcPts val="0"/>
                        </a:spcAft>
                        <a:buClr>
                          <a:schemeClr val="accent3">
                            <a:lumMod val="75000"/>
                          </a:schemeClr>
                        </a:buClr>
                        <a:buFont typeface="Wingdings" panose="05000000000000000000" pitchFamily="2" charset="2"/>
                        <a:buChar char="ü"/>
                      </a:pPr>
                      <a:r>
                        <a:rPr lang="es-MX" sz="1100" b="1" dirty="0" smtClean="0">
                          <a:solidFill>
                            <a:schemeClr val="tx1"/>
                          </a:solidFill>
                          <a:effectLst/>
                          <a:latin typeface="Mestiza" panose="00000500000000000000" pitchFamily="50" charset="0"/>
                          <a:ea typeface="Calibri"/>
                          <a:cs typeface="Times New Roman"/>
                        </a:rPr>
                        <a:t>Guía metodológica para la vigilancia entomológica con ovitrampas</a:t>
                      </a:r>
                      <a:r>
                        <a:rPr lang="es-MX" sz="1100" b="0" dirty="0" smtClean="0">
                          <a:solidFill>
                            <a:schemeClr val="tx1"/>
                          </a:solidFill>
                          <a:effectLst/>
                          <a:latin typeface="Mestiza" panose="00000500000000000000" pitchFamily="50" charset="0"/>
                          <a:ea typeface="Calibri"/>
                          <a:cs typeface="Times New Roman"/>
                        </a:rPr>
                        <a:t> </a:t>
                      </a:r>
                      <a:r>
                        <a:rPr lang="es-MX" sz="1000" b="0" dirty="0" smtClean="0">
                          <a:solidFill>
                            <a:schemeClr val="tx1"/>
                          </a:solidFill>
                          <a:effectLst/>
                          <a:latin typeface="Mestiza" panose="00000500000000000000" pitchFamily="50" charset="0"/>
                          <a:ea typeface="Calibri"/>
                          <a:cs typeface="Times New Roman"/>
                        </a:rPr>
                        <a:t>(</a:t>
                      </a:r>
                      <a:r>
                        <a:rPr lang="es-MX" sz="1000" b="0" dirty="0" smtClean="0">
                          <a:solidFill>
                            <a:schemeClr val="tx1"/>
                          </a:solidFill>
                          <a:effectLst/>
                          <a:latin typeface="Mestiza" panose="00000500000000000000" pitchFamily="50" charset="0"/>
                          <a:ea typeface="Calibri"/>
                          <a:cs typeface="Times New Roman"/>
                          <a:hlinkClick r:id="rId6"/>
                        </a:rPr>
                        <a:t>https://www.gob.mx/cms/uploads/attachment/file/598092/Guia_Metodologica_para_Vigilancia_Entomologica_con_Ovitrampas_compressed.pdf</a:t>
                      </a:r>
                      <a:r>
                        <a:rPr lang="es-MX" sz="1000" b="0" dirty="0" smtClean="0">
                          <a:solidFill>
                            <a:schemeClr val="tx1"/>
                          </a:solidFill>
                          <a:effectLst/>
                          <a:latin typeface="Mestiza" panose="00000500000000000000" pitchFamily="50" charset="0"/>
                          <a:ea typeface="Calibri"/>
                          <a:cs typeface="Times New Roman"/>
                        </a:rPr>
                        <a:t>) </a:t>
                      </a:r>
                    </a:p>
                    <a:p>
                      <a:pPr marL="171450" lvl="0" indent="-171450" algn="just">
                        <a:lnSpc>
                          <a:spcPct val="120000"/>
                        </a:lnSpc>
                        <a:spcAft>
                          <a:spcPts val="0"/>
                        </a:spcAft>
                        <a:buClr>
                          <a:schemeClr val="accent3">
                            <a:lumMod val="75000"/>
                          </a:schemeClr>
                        </a:buClr>
                        <a:buFont typeface="Wingdings" panose="05000000000000000000" pitchFamily="2" charset="2"/>
                        <a:buChar char="ü"/>
                      </a:pPr>
                      <a:endParaRPr lang="es-MX" sz="900" b="0" dirty="0" smtClean="0">
                        <a:solidFill>
                          <a:schemeClr val="tx1"/>
                        </a:solidFill>
                        <a:effectLst/>
                        <a:latin typeface="Mestiza" panose="00000500000000000000" pitchFamily="50" charset="0"/>
                        <a:ea typeface="Calibri"/>
                        <a:cs typeface="Times New Roman"/>
                      </a:endParaRPr>
                    </a:p>
                    <a:p>
                      <a:pPr marL="171450" lvl="0" indent="-171450" algn="just">
                        <a:lnSpc>
                          <a:spcPct val="120000"/>
                        </a:lnSpc>
                        <a:spcAft>
                          <a:spcPts val="0"/>
                        </a:spcAft>
                        <a:buClr>
                          <a:schemeClr val="accent3">
                            <a:lumMod val="75000"/>
                          </a:schemeClr>
                        </a:buClr>
                        <a:buFont typeface="Wingdings" panose="05000000000000000000" pitchFamily="2" charset="2"/>
                        <a:buChar char="ü"/>
                      </a:pPr>
                      <a:r>
                        <a:rPr lang="es-MX" sz="1100" b="1" dirty="0" smtClean="0">
                          <a:solidFill>
                            <a:schemeClr val="tx1"/>
                          </a:solidFill>
                          <a:effectLst/>
                          <a:latin typeface="Mestiza" panose="00000500000000000000" pitchFamily="50" charset="0"/>
                          <a:ea typeface="Calibri"/>
                          <a:cs typeface="Times New Roman"/>
                        </a:rPr>
                        <a:t>Guía metodológica para la nebulización espacial UBV</a:t>
                      </a:r>
                      <a:r>
                        <a:rPr lang="es-MX" sz="1100" b="0" dirty="0" smtClean="0">
                          <a:solidFill>
                            <a:schemeClr val="tx1"/>
                          </a:solidFill>
                          <a:effectLst/>
                          <a:latin typeface="Mestiza" panose="00000500000000000000" pitchFamily="50" charset="0"/>
                          <a:ea typeface="Calibri"/>
                          <a:cs typeface="Times New Roman"/>
                        </a:rPr>
                        <a:t> </a:t>
                      </a:r>
                      <a:r>
                        <a:rPr lang="es-MX" sz="1000" b="0" dirty="0" smtClean="0">
                          <a:solidFill>
                            <a:schemeClr val="tx1"/>
                          </a:solidFill>
                          <a:effectLst/>
                          <a:latin typeface="Mestiza" panose="00000500000000000000" pitchFamily="50" charset="0"/>
                          <a:ea typeface="Calibri"/>
                          <a:cs typeface="Times New Roman"/>
                        </a:rPr>
                        <a:t>(</a:t>
                      </a:r>
                      <a:r>
                        <a:rPr lang="es-MX" sz="1000" b="0" dirty="0" smtClean="0">
                          <a:solidFill>
                            <a:schemeClr val="tx1"/>
                          </a:solidFill>
                          <a:effectLst/>
                          <a:latin typeface="Mestiza" panose="00000500000000000000" pitchFamily="50" charset="0"/>
                          <a:ea typeface="Calibri"/>
                          <a:cs typeface="Times New Roman"/>
                          <a:hlinkClick r:id="rId7"/>
                        </a:rPr>
                        <a:t>https://www.gob.mx/cms/uploads/attachment/file/598085/Guia_Metodologica_para_Nebulizacion_Espacial_UBV.pdf</a:t>
                      </a:r>
                      <a:r>
                        <a:rPr lang="es-MX" sz="1000" b="0" dirty="0" smtClean="0">
                          <a:solidFill>
                            <a:schemeClr val="tx1"/>
                          </a:solidFill>
                          <a:effectLst/>
                          <a:latin typeface="Mestiza" panose="00000500000000000000" pitchFamily="50" charset="0"/>
                          <a:ea typeface="Calibri"/>
                          <a:cs typeface="Times New Roman"/>
                        </a:rPr>
                        <a:t>)</a:t>
                      </a:r>
                    </a:p>
                    <a:p>
                      <a:pPr marL="171450" lvl="0" indent="-171450" algn="just">
                        <a:lnSpc>
                          <a:spcPct val="120000"/>
                        </a:lnSpc>
                        <a:spcAft>
                          <a:spcPts val="0"/>
                        </a:spcAft>
                        <a:buClr>
                          <a:schemeClr val="accent3">
                            <a:lumMod val="75000"/>
                          </a:schemeClr>
                        </a:buClr>
                        <a:buFont typeface="Wingdings" panose="05000000000000000000" pitchFamily="2" charset="2"/>
                        <a:buChar char="ü"/>
                      </a:pPr>
                      <a:endParaRPr lang="es-MX" sz="900" b="0" dirty="0" smtClean="0">
                        <a:solidFill>
                          <a:schemeClr val="tx1"/>
                        </a:solidFill>
                        <a:effectLst/>
                        <a:latin typeface="Mestiza" panose="00000500000000000000" pitchFamily="50" charset="0"/>
                        <a:ea typeface="Calibri"/>
                        <a:cs typeface="Times New Roman"/>
                      </a:endParaRPr>
                    </a:p>
                    <a:p>
                      <a:pPr marL="171450" lvl="0" indent="-171450" algn="just">
                        <a:lnSpc>
                          <a:spcPct val="120000"/>
                        </a:lnSpc>
                        <a:spcAft>
                          <a:spcPts val="0"/>
                        </a:spcAft>
                        <a:buClr>
                          <a:schemeClr val="accent3">
                            <a:lumMod val="75000"/>
                          </a:schemeClr>
                        </a:buClr>
                        <a:buFont typeface="Wingdings" panose="05000000000000000000" pitchFamily="2" charset="2"/>
                        <a:buChar char="ü"/>
                      </a:pPr>
                      <a:r>
                        <a:rPr lang="es-MX" sz="1100" b="1" dirty="0" smtClean="0">
                          <a:solidFill>
                            <a:schemeClr val="tx1"/>
                          </a:solidFill>
                          <a:effectLst/>
                          <a:latin typeface="Mestiza" panose="00000500000000000000" pitchFamily="50" charset="0"/>
                          <a:ea typeface="Calibri"/>
                          <a:cs typeface="Times New Roman"/>
                        </a:rPr>
                        <a:t>Guía metodológica para la nebulización térmica</a:t>
                      </a:r>
                      <a:r>
                        <a:rPr lang="es-MX" sz="1100" b="0" dirty="0" smtClean="0">
                          <a:solidFill>
                            <a:schemeClr val="tx1"/>
                          </a:solidFill>
                          <a:effectLst/>
                          <a:latin typeface="Mestiza" panose="00000500000000000000" pitchFamily="50" charset="0"/>
                          <a:ea typeface="Calibri"/>
                          <a:cs typeface="Times New Roman"/>
                        </a:rPr>
                        <a:t> </a:t>
                      </a:r>
                      <a:r>
                        <a:rPr lang="es-MX" sz="1000" b="0" dirty="0" smtClean="0">
                          <a:solidFill>
                            <a:schemeClr val="tx1"/>
                          </a:solidFill>
                          <a:effectLst/>
                          <a:latin typeface="Mestiza" panose="00000500000000000000" pitchFamily="50" charset="0"/>
                          <a:ea typeface="Calibri"/>
                          <a:cs typeface="Times New Roman"/>
                        </a:rPr>
                        <a:t>(</a:t>
                      </a:r>
                      <a:r>
                        <a:rPr lang="es-MX" sz="1000" b="0" dirty="0" smtClean="0">
                          <a:solidFill>
                            <a:schemeClr val="tx1"/>
                          </a:solidFill>
                          <a:effectLst/>
                          <a:latin typeface="Mestiza" panose="00000500000000000000" pitchFamily="50" charset="0"/>
                          <a:ea typeface="Calibri"/>
                          <a:cs typeface="Times New Roman"/>
                          <a:hlinkClick r:id="rId8"/>
                        </a:rPr>
                        <a:t>https://www.gob.mx/cms/uploads/attachment/file/598084/Guia_Metodologica_para_la_Nebulizacion_Termica.pdf</a:t>
                      </a:r>
                      <a:r>
                        <a:rPr lang="es-MX" sz="1000" b="0" dirty="0" smtClean="0">
                          <a:solidFill>
                            <a:schemeClr val="tx1"/>
                          </a:solidFill>
                          <a:effectLst/>
                          <a:latin typeface="Mestiza" panose="00000500000000000000" pitchFamily="50" charset="0"/>
                          <a:ea typeface="Calibri"/>
                          <a:cs typeface="Times New Roman"/>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pSp>
        <p:nvGrpSpPr>
          <p:cNvPr id="10" name="Grupo 9"/>
          <p:cNvGrpSpPr/>
          <p:nvPr/>
        </p:nvGrpSpPr>
        <p:grpSpPr>
          <a:xfrm>
            <a:off x="5281404" y="1484784"/>
            <a:ext cx="3683084" cy="5104430"/>
            <a:chOff x="5281404" y="1484784"/>
            <a:chExt cx="3683084" cy="5104430"/>
          </a:xfrm>
        </p:grpSpPr>
        <p:pic>
          <p:nvPicPr>
            <p:cNvPr id="3" name="Imagen 2"/>
            <p:cNvPicPr>
              <a:picLocks noChangeAspect="1"/>
            </p:cNvPicPr>
            <p:nvPr/>
          </p:nvPicPr>
          <p:blipFill rotWithShape="1">
            <a:blip r:embed="rId9" cstate="print">
              <a:extLst>
                <a:ext uri="{28A0092B-C50C-407E-A947-70E740481C1C}">
                  <a14:useLocalDpi xmlns:a14="http://schemas.microsoft.com/office/drawing/2010/main" val="0"/>
                </a:ext>
              </a:extLst>
            </a:blip>
            <a:srcRect l="17951" t="961" r="17939" b="46756"/>
            <a:stretch/>
          </p:blipFill>
          <p:spPr>
            <a:xfrm>
              <a:off x="5292079" y="1484784"/>
              <a:ext cx="1584177" cy="1656184"/>
            </a:xfrm>
            <a:prstGeom prst="rect">
              <a:avLst/>
            </a:prstGeom>
          </p:spPr>
        </p:pic>
        <p:pic>
          <p:nvPicPr>
            <p:cNvPr id="4" name="Imagen 3"/>
            <p:cNvPicPr>
              <a:picLocks noChangeAspect="1"/>
            </p:cNvPicPr>
            <p:nvPr/>
          </p:nvPicPr>
          <p:blipFill rotWithShape="1">
            <a:blip r:embed="rId10" cstate="print">
              <a:extLst>
                <a:ext uri="{28A0092B-C50C-407E-A947-70E740481C1C}">
                  <a14:useLocalDpi xmlns:a14="http://schemas.microsoft.com/office/drawing/2010/main" val="0"/>
                </a:ext>
              </a:extLst>
            </a:blip>
            <a:srcRect l="7190" t="669" r="5622" b="46756"/>
            <a:stretch/>
          </p:blipFill>
          <p:spPr>
            <a:xfrm>
              <a:off x="6946213" y="1484784"/>
              <a:ext cx="2018275" cy="1656184"/>
            </a:xfrm>
            <a:prstGeom prst="rect">
              <a:avLst/>
            </a:prstGeom>
          </p:spPr>
        </p:pic>
        <p:pic>
          <p:nvPicPr>
            <p:cNvPr id="6" name="Imagen 5"/>
            <p:cNvPicPr>
              <a:picLocks noChangeAspect="1"/>
            </p:cNvPicPr>
            <p:nvPr/>
          </p:nvPicPr>
          <p:blipFill rotWithShape="1">
            <a:blip r:embed="rId11" cstate="print">
              <a:extLst>
                <a:ext uri="{28A0092B-C50C-407E-A947-70E740481C1C}">
                  <a14:useLocalDpi xmlns:a14="http://schemas.microsoft.com/office/drawing/2010/main" val="0"/>
                </a:ext>
              </a:extLst>
            </a:blip>
            <a:srcRect l="3563" t="786" r="4120" b="48479"/>
            <a:stretch/>
          </p:blipFill>
          <p:spPr>
            <a:xfrm>
              <a:off x="6946213" y="5142183"/>
              <a:ext cx="2018275" cy="1447031"/>
            </a:xfrm>
            <a:prstGeom prst="rect">
              <a:avLst/>
            </a:prstGeom>
          </p:spPr>
        </p:pic>
        <p:pic>
          <p:nvPicPr>
            <p:cNvPr id="7" name="Imagen 6"/>
            <p:cNvPicPr>
              <a:picLocks noChangeAspect="1"/>
            </p:cNvPicPr>
            <p:nvPr/>
          </p:nvPicPr>
          <p:blipFill rotWithShape="1">
            <a:blip r:embed="rId12" cstate="print">
              <a:extLst>
                <a:ext uri="{28A0092B-C50C-407E-A947-70E740481C1C}">
                  <a14:useLocalDpi xmlns:a14="http://schemas.microsoft.com/office/drawing/2010/main" val="0"/>
                </a:ext>
              </a:extLst>
            </a:blip>
            <a:srcRect l="7692" t="1097" r="7682" b="47918"/>
            <a:stretch/>
          </p:blipFill>
          <p:spPr>
            <a:xfrm>
              <a:off x="6936594" y="3317552"/>
              <a:ext cx="2027894" cy="1656184"/>
            </a:xfrm>
            <a:prstGeom prst="rect">
              <a:avLst/>
            </a:prstGeom>
          </p:spPr>
        </p:pic>
        <p:pic>
          <p:nvPicPr>
            <p:cNvPr id="8" name="Imagen 7"/>
            <p:cNvPicPr>
              <a:picLocks noChangeAspect="1"/>
            </p:cNvPicPr>
            <p:nvPr/>
          </p:nvPicPr>
          <p:blipFill rotWithShape="1">
            <a:blip r:embed="rId13" cstate="print">
              <a:extLst>
                <a:ext uri="{28A0092B-C50C-407E-A947-70E740481C1C}">
                  <a14:useLocalDpi xmlns:a14="http://schemas.microsoft.com/office/drawing/2010/main" val="0"/>
                </a:ext>
              </a:extLst>
            </a:blip>
            <a:srcRect l="2897" t="1326" r="2220" b="42754"/>
            <a:stretch/>
          </p:blipFill>
          <p:spPr>
            <a:xfrm>
              <a:off x="5292080" y="5150322"/>
              <a:ext cx="1584176" cy="1438892"/>
            </a:xfrm>
            <a:prstGeom prst="rect">
              <a:avLst/>
            </a:prstGeom>
          </p:spPr>
        </p:pic>
        <p:pic>
          <p:nvPicPr>
            <p:cNvPr id="9" name="Imagen 8"/>
            <p:cNvPicPr>
              <a:picLocks noChangeAspect="1"/>
            </p:cNvPicPr>
            <p:nvPr/>
          </p:nvPicPr>
          <p:blipFill rotWithShape="1">
            <a:blip r:embed="rId14" cstate="print">
              <a:extLst>
                <a:ext uri="{28A0092B-C50C-407E-A947-70E740481C1C}">
                  <a14:useLocalDpi xmlns:a14="http://schemas.microsoft.com/office/drawing/2010/main" val="0"/>
                </a:ext>
              </a:extLst>
            </a:blip>
            <a:srcRect l="18689" t="552" r="17202" b="46755"/>
            <a:stretch/>
          </p:blipFill>
          <p:spPr>
            <a:xfrm>
              <a:off x="5281404" y="3317552"/>
              <a:ext cx="1594852" cy="1656184"/>
            </a:xfrm>
            <a:prstGeom prst="rect">
              <a:avLst/>
            </a:prstGeom>
          </p:spPr>
        </p:pic>
      </p:grpSp>
    </p:spTree>
    <p:extLst>
      <p:ext uri="{BB962C8B-B14F-4D97-AF65-F5344CB8AC3E}">
        <p14:creationId xmlns:p14="http://schemas.microsoft.com/office/powerpoint/2010/main" val="30100488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print">
            <a:clrChange>
              <a:clrFrom>
                <a:srgbClr val="9FB6EC"/>
              </a:clrFrom>
              <a:clrTo>
                <a:srgbClr val="9FB6EC">
                  <a:alpha val="0"/>
                </a:srgbClr>
              </a:clrTo>
            </a:clrChange>
            <a:extLst>
              <a:ext uri="{28A0092B-C50C-407E-A947-70E740481C1C}">
                <a14:useLocalDpi xmlns:a14="http://schemas.microsoft.com/office/drawing/2010/main" val="0"/>
              </a:ext>
            </a:extLst>
          </a:blip>
          <a:srcRect l="23787" r="12114"/>
          <a:stretch/>
        </p:blipFill>
        <p:spPr>
          <a:xfrm>
            <a:off x="6449634" y="3389995"/>
            <a:ext cx="2501175" cy="1839205"/>
          </a:xfrm>
          <a:prstGeom prst="rect">
            <a:avLst/>
          </a:prstGeom>
        </p:spPr>
      </p:pic>
      <p:sp>
        <p:nvSpPr>
          <p:cNvPr id="5" name="4 Elipse"/>
          <p:cNvSpPr/>
          <p:nvPr/>
        </p:nvSpPr>
        <p:spPr>
          <a:xfrm>
            <a:off x="251520" y="96996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5</a:t>
            </a:r>
          </a:p>
        </p:txBody>
      </p:sp>
      <p:sp>
        <p:nvSpPr>
          <p:cNvPr id="11" name="16 Marcador de número de diapositiva">
            <a:extLst>
              <a:ext uri="{FF2B5EF4-FFF2-40B4-BE49-F238E27FC236}">
                <a16:creationId xmlns:a16="http://schemas.microsoft.com/office/drawing/2014/main" id="{BADFECD6-1E01-45DD-9F87-6894FAE961EB}"/>
              </a:ext>
            </a:extLst>
          </p:cNvPr>
          <p:cNvSpPr>
            <a:spLocks noGrp="1"/>
          </p:cNvSpPr>
          <p:nvPr>
            <p:ph type="sldNum" sz="quarter" idx="4"/>
          </p:nvPr>
        </p:nvSpPr>
        <p:spPr>
          <a:xfrm>
            <a:off x="8316416" y="6669384"/>
            <a:ext cx="828000" cy="216000"/>
          </a:xfrm>
        </p:spPr>
        <p:txBody>
          <a:bodyPr/>
          <a:lstStyle/>
          <a:p>
            <a:fld id="{34762513-7D76-44F4-A4EB-02F5BA9AE113}" type="slidenum">
              <a:rPr lang="es-MX" smtClean="0"/>
              <a:t>7</a:t>
            </a:fld>
            <a:endParaRPr lang="es-MX" dirty="0"/>
          </a:p>
        </p:txBody>
      </p:sp>
      <p:sp>
        <p:nvSpPr>
          <p:cNvPr id="2" name="3 CuadroTexto">
            <a:extLst>
              <a:ext uri="{FF2B5EF4-FFF2-40B4-BE49-F238E27FC236}">
                <a16:creationId xmlns:a16="http://schemas.microsoft.com/office/drawing/2014/main" id="{7AFCD890-82FA-8F47-3193-241A2C7268D7}"/>
              </a:ext>
            </a:extLst>
          </p:cNvPr>
          <p:cNvSpPr txBox="1"/>
          <p:nvPr/>
        </p:nvSpPr>
        <p:spPr>
          <a:xfrm>
            <a:off x="611560" y="1002214"/>
            <a:ext cx="2379837" cy="338554"/>
          </a:xfrm>
          <a:prstGeom prst="rect">
            <a:avLst/>
          </a:prstGeom>
          <a:noFill/>
        </p:spPr>
        <p:txBody>
          <a:bodyPr wrap="square" rtlCol="0">
            <a:spAutoFit/>
          </a:bodyPr>
          <a:lstStyle/>
          <a:p>
            <a:r>
              <a:rPr lang="es-MX" sz="1600" b="1" dirty="0" smtClean="0">
                <a:solidFill>
                  <a:srgbClr val="7B4651"/>
                </a:solidFill>
                <a:effectLst>
                  <a:outerShdw blurRad="38100" dist="38100" dir="2700000" algn="tl">
                    <a:srgbClr val="000000">
                      <a:alpha val="43137"/>
                    </a:srgbClr>
                  </a:outerShdw>
                </a:effectLst>
                <a:latin typeface="Mestiza" panose="00000500000000000000" pitchFamily="50" charset="0"/>
              </a:rPr>
              <a:t>Operación</a:t>
            </a:r>
            <a:endParaRPr lang="es-MX" sz="1600" b="1" dirty="0">
              <a:solidFill>
                <a:srgbClr val="7B4651"/>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59"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582188379"/>
              </p:ext>
            </p:extLst>
          </p:nvPr>
        </p:nvGraphicFramePr>
        <p:xfrm>
          <a:off x="251520" y="1495664"/>
          <a:ext cx="3528392" cy="324052"/>
        </p:xfrm>
        <a:graphic>
          <a:graphicData uri="http://schemas.openxmlformats.org/drawingml/2006/table">
            <a:tbl>
              <a:tblPr firstRow="1" bandRow="1">
                <a:effectLst/>
                <a:tableStyleId>{5C22544A-7EE6-4342-B048-85BDC9FD1C3A}</a:tableStyleId>
              </a:tblPr>
              <a:tblGrid>
                <a:gridCol w="3528392">
                  <a:extLst>
                    <a:ext uri="{9D8B030D-6E8A-4147-A177-3AD203B41FA5}">
                      <a16:colId xmlns:a16="http://schemas.microsoft.com/office/drawing/2014/main" val="20000"/>
                    </a:ext>
                  </a:extLst>
                </a:gridCol>
              </a:tblGrid>
              <a:tr h="3240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Gastos desglosados del programa y su</a:t>
                      </a:r>
                      <a:r>
                        <a:rPr lang="es-MX" sz="1100" b="0" baseline="0" dirty="0" smtClean="0">
                          <a:solidFill>
                            <a:schemeClr val="tx1"/>
                          </a:solidFill>
                          <a:effectLst/>
                          <a:latin typeface="Mestiza" panose="00000500000000000000" pitchFamily="50" charset="0"/>
                          <a:ea typeface="Calibri"/>
                          <a:cs typeface="Times New Roman"/>
                        </a:rPr>
                        <a:t> clasificación: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1"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371914091"/>
              </p:ext>
            </p:extLst>
          </p:nvPr>
        </p:nvGraphicFramePr>
        <p:xfrm>
          <a:off x="251520" y="5489092"/>
          <a:ext cx="8568952" cy="694944"/>
        </p:xfrm>
        <a:graphic>
          <a:graphicData uri="http://schemas.openxmlformats.org/drawingml/2006/table">
            <a:tbl>
              <a:tblPr firstRow="1" bandRow="1">
                <a:effectLst/>
                <a:tableStyleId>{5C22544A-7EE6-4342-B048-85BDC9FD1C3A}</a:tableStyleId>
              </a:tblPr>
              <a:tblGrid>
                <a:gridCol w="8568952">
                  <a:extLst>
                    <a:ext uri="{9D8B030D-6E8A-4147-A177-3AD203B41FA5}">
                      <a16:colId xmlns:a16="http://schemas.microsoft.com/office/drawing/2014/main" val="20000"/>
                    </a:ext>
                  </a:extLst>
                </a:gridCol>
              </a:tblGrid>
              <a:tr h="324052">
                <a:tc>
                  <a:txBody>
                    <a:bodyPr/>
                    <a:lstStyle/>
                    <a:p>
                      <a:pPr marL="171450" indent="-171450" algn="just">
                        <a:lnSpc>
                          <a:spcPct val="120000"/>
                        </a:lnSpc>
                        <a:spcAft>
                          <a:spcPts val="0"/>
                        </a:spcAft>
                        <a:buClr>
                          <a:srgbClr val="C9C2BA"/>
                        </a:buClr>
                        <a:buFont typeface="Wingdings" panose="05000000000000000000" pitchFamily="2" charset="2"/>
                        <a:buChar char="v"/>
                      </a:pPr>
                      <a:r>
                        <a:rPr lang="es-MX" sz="1100" b="0" dirty="0" smtClean="0">
                          <a:solidFill>
                            <a:schemeClr val="tx1"/>
                          </a:solidFill>
                          <a:effectLst/>
                          <a:latin typeface="Mestiza" panose="00000500000000000000" pitchFamily="50" charset="0"/>
                          <a:ea typeface="Calibri"/>
                          <a:cs typeface="Times New Roman"/>
                        </a:rPr>
                        <a:t>En el sitio web de los Servicios de Salud de Sinaloa (</a:t>
                      </a:r>
                      <a:r>
                        <a:rPr lang="es-MX" sz="1100" b="0" dirty="0" smtClean="0">
                          <a:solidFill>
                            <a:schemeClr val="tx1"/>
                          </a:solidFill>
                          <a:effectLst/>
                          <a:latin typeface="Mestiza" panose="00000500000000000000" pitchFamily="50" charset="0"/>
                          <a:ea typeface="Calibri"/>
                          <a:cs typeface="Times New Roman"/>
                          <a:hlinkClick r:id="rId4"/>
                        </a:rPr>
                        <a:t>http://saludsinaloa.gob.mx</a:t>
                      </a:r>
                      <a:r>
                        <a:rPr lang="es-MX" sz="1100" b="0" dirty="0" smtClean="0">
                          <a:solidFill>
                            <a:schemeClr val="tx1"/>
                          </a:solidFill>
                          <a:effectLst/>
                          <a:latin typeface="Mestiza" panose="00000500000000000000" pitchFamily="50" charset="0"/>
                          <a:ea typeface="Calibri"/>
                          <a:cs typeface="Times New Roman"/>
                        </a:rPr>
                        <a:t>)</a:t>
                      </a:r>
                      <a:r>
                        <a:rPr lang="es-MX" sz="1100" b="0" baseline="0" dirty="0" smtClean="0">
                          <a:solidFill>
                            <a:schemeClr val="tx1"/>
                          </a:solidFill>
                          <a:effectLst/>
                          <a:latin typeface="Mestiza" panose="00000500000000000000" pitchFamily="50" charset="0"/>
                          <a:ea typeface="Calibri"/>
                          <a:cs typeface="Times New Roman"/>
                        </a:rPr>
                        <a:t>, a su vez en el apartado de transparencia (</a:t>
                      </a:r>
                      <a:r>
                        <a:rPr lang="es-MX" sz="1100" b="0" baseline="0" dirty="0" smtClean="0">
                          <a:solidFill>
                            <a:schemeClr val="tx1"/>
                          </a:solidFill>
                          <a:effectLst/>
                          <a:latin typeface="Mestiza" panose="00000500000000000000" pitchFamily="50" charset="0"/>
                          <a:ea typeface="Calibri"/>
                          <a:cs typeface="Times New Roman"/>
                          <a:hlinkClick r:id="rId5"/>
                        </a:rPr>
                        <a:t>http://saludsinaloa.gob.mx/index.php/transparencia/</a:t>
                      </a:r>
                      <a:r>
                        <a:rPr lang="es-MX" sz="1100" b="0" baseline="0" dirty="0" smtClean="0">
                          <a:solidFill>
                            <a:schemeClr val="tx1"/>
                          </a:solidFill>
                          <a:effectLst/>
                          <a:latin typeface="Mestiza" panose="00000500000000000000" pitchFamily="50" charset="0"/>
                          <a:ea typeface="Calibri"/>
                          <a:cs typeface="Times New Roman"/>
                        </a:rPr>
                        <a:t>) se difunde información relevante que permita la transparencia y rendición de cuentas tanto a ciudadanos como a organismos e interesados.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7" name="Tabla 66"/>
          <p:cNvGraphicFramePr>
            <a:graphicFrameLocks noGrp="1"/>
          </p:cNvGraphicFramePr>
          <p:nvPr>
            <p:extLst>
              <p:ext uri="{D42A27DB-BD31-4B8C-83A1-F6EECF244321}">
                <p14:modId xmlns:p14="http://schemas.microsoft.com/office/powerpoint/2010/main" val="2942476365"/>
              </p:ext>
            </p:extLst>
          </p:nvPr>
        </p:nvGraphicFramePr>
        <p:xfrm>
          <a:off x="539552" y="1933462"/>
          <a:ext cx="5760640" cy="3265734"/>
        </p:xfrm>
        <a:graphic>
          <a:graphicData uri="http://schemas.openxmlformats.org/drawingml/2006/table">
            <a:tbl>
              <a:tblPr firstRow="1" firstCol="1" bandRow="1"/>
              <a:tblGrid>
                <a:gridCol w="1777652">
                  <a:extLst>
                    <a:ext uri="{9D8B030D-6E8A-4147-A177-3AD203B41FA5}">
                      <a16:colId xmlns:a16="http://schemas.microsoft.com/office/drawing/2014/main" val="1901625481"/>
                    </a:ext>
                  </a:extLst>
                </a:gridCol>
                <a:gridCol w="1362384">
                  <a:extLst>
                    <a:ext uri="{9D8B030D-6E8A-4147-A177-3AD203B41FA5}">
                      <a16:colId xmlns:a16="http://schemas.microsoft.com/office/drawing/2014/main" val="4075791953"/>
                    </a:ext>
                  </a:extLst>
                </a:gridCol>
                <a:gridCol w="1277536">
                  <a:extLst>
                    <a:ext uri="{9D8B030D-6E8A-4147-A177-3AD203B41FA5}">
                      <a16:colId xmlns:a16="http://schemas.microsoft.com/office/drawing/2014/main" val="948198036"/>
                    </a:ext>
                  </a:extLst>
                </a:gridCol>
                <a:gridCol w="1343068">
                  <a:extLst>
                    <a:ext uri="{9D8B030D-6E8A-4147-A177-3AD203B41FA5}">
                      <a16:colId xmlns:a16="http://schemas.microsoft.com/office/drawing/2014/main" val="2177681842"/>
                    </a:ext>
                  </a:extLst>
                </a:gridCol>
              </a:tblGrid>
              <a:tr h="231613">
                <a:tc rowSpan="3">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Capítulos de gasto</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gridSpan="2">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Tipo de Presupuesto</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hMerge="1">
                  <a:txBody>
                    <a:bodyPr/>
                    <a:lstStyle/>
                    <a:p>
                      <a:endParaRPr lang="es-MX"/>
                    </a:p>
                  </a:txBody>
                  <a:tcPr/>
                </a:tc>
                <a:tc rowSpan="3">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Subtotal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extLst>
                  <a:ext uri="{0D108BD9-81ED-4DB2-BD59-A6C34878D82A}">
                    <a16:rowId xmlns:a16="http://schemas.microsoft.com/office/drawing/2014/main" val="1563967087"/>
                  </a:ext>
                </a:extLst>
              </a:tr>
              <a:tr h="231613">
                <a:tc vMerge="1">
                  <a:txBody>
                    <a:bodyPr/>
                    <a:lstStyle/>
                    <a:p>
                      <a:endParaRPr lang="es-MX"/>
                    </a:p>
                  </a:txBody>
                  <a:tcPr/>
                </a:tc>
                <a:tc>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Federal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a:txBody>
                    <a:bodyPr/>
                    <a:lstStyle/>
                    <a:p>
                      <a:pPr algn="ctr">
                        <a:lnSpc>
                          <a:spcPct val="100000"/>
                        </a:lnSpc>
                        <a:spcAft>
                          <a:spcPts val="0"/>
                        </a:spcAft>
                      </a:pPr>
                      <a:r>
                        <a:rPr lang="es-MX" sz="1000" b="1" dirty="0">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Estatal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vMerge="1">
                  <a:txBody>
                    <a:bodyPr/>
                    <a:lstStyle/>
                    <a:p>
                      <a:endParaRPr lang="es-MX"/>
                    </a:p>
                  </a:txBody>
                  <a:tcPr/>
                </a:tc>
                <a:extLst>
                  <a:ext uri="{0D108BD9-81ED-4DB2-BD59-A6C34878D82A}">
                    <a16:rowId xmlns:a16="http://schemas.microsoft.com/office/drawing/2014/main" val="159772694"/>
                  </a:ext>
                </a:extLst>
              </a:tr>
              <a:tr h="231613">
                <a:tc vMerge="1">
                  <a:txBody>
                    <a:bodyPr/>
                    <a:lstStyle/>
                    <a:p>
                      <a:endParaRPr lang="es-MX"/>
                    </a:p>
                  </a:txBody>
                  <a:tcPr/>
                </a:tc>
                <a:tc>
                  <a:txBody>
                    <a:bodyPr/>
                    <a:lstStyle/>
                    <a:p>
                      <a:pPr algn="ctr">
                        <a:lnSpc>
                          <a:spcPct val="100000"/>
                        </a:lnSpc>
                        <a:spcAft>
                          <a:spcPts val="0"/>
                        </a:spcAft>
                      </a:pPr>
                      <a:r>
                        <a:rPr lang="es-MX"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a:txBody>
                    <a:bodyPr/>
                    <a:lstStyle/>
                    <a:p>
                      <a:pPr algn="ctr">
                        <a:lnSpc>
                          <a:spcPct val="100000"/>
                        </a:lnSpc>
                        <a:spcAft>
                          <a:spcPts val="0"/>
                        </a:spcAft>
                      </a:pPr>
                      <a:r>
                        <a:rPr lang="es-MX" sz="1000" b="1">
                          <a:solidFill>
                            <a:srgbClr val="FFFFFF"/>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rgbClr val="651D32"/>
                    </a:solidFill>
                  </a:tcPr>
                </a:tc>
                <a:tc vMerge="1">
                  <a:txBody>
                    <a:bodyPr/>
                    <a:lstStyle/>
                    <a:p>
                      <a:endParaRPr lang="es-MX"/>
                    </a:p>
                  </a:txBody>
                  <a:tcPr/>
                </a:tc>
                <a:extLst>
                  <a:ext uri="{0D108BD9-81ED-4DB2-BD59-A6C34878D82A}">
                    <a16:rowId xmlns:a16="http://schemas.microsoft.com/office/drawing/2014/main" val="3980832056"/>
                  </a:ext>
                </a:extLst>
              </a:tr>
              <a:tr h="231613">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1000: Servicios personales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a:t>
                      </a:r>
                      <a:r>
                        <a:rPr lang="es-MX" sz="1100" baseline="0" dirty="0" smtClean="0">
                          <a:effectLst/>
                          <a:latin typeface="Mestiza" panose="00000500000000000000" pitchFamily="50" charset="0"/>
                          <a:ea typeface="Calibri" panose="020F0502020204030204" pitchFamily="34" charset="0"/>
                          <a:cs typeface="Times New Roman" panose="02020603050405020304" pitchFamily="18" charset="0"/>
                        </a:rPr>
                        <a:t> 899,892.63</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a:t>
                      </a:r>
                      <a:r>
                        <a:rPr lang="es-MX" sz="1100" baseline="0" dirty="0" smtClean="0">
                          <a:effectLst/>
                          <a:latin typeface="Mestiza" panose="00000500000000000000" pitchFamily="50" charset="0"/>
                          <a:ea typeface="Calibri" panose="020F0502020204030204" pitchFamily="34" charset="0"/>
                          <a:cs typeface="Times New Roman" panose="02020603050405020304" pitchFamily="18" charset="0"/>
                        </a:rPr>
                        <a:t> 899,892.63</a:t>
                      </a:r>
                      <a:endParaRPr lang="es-MX" sz="1100" dirty="0" smtClean="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1717944770"/>
                  </a:ext>
                </a:extLst>
              </a:tr>
              <a:tr h="463225">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2000: Materiales y suministros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$ 10,724,990.66</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$ 611,108.38</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$ 11,336,099.04</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2832319628"/>
                  </a:ext>
                </a:extLst>
              </a:tr>
              <a:tr h="231613">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3000: Servicios </a:t>
                      </a:r>
                      <a:r>
                        <a:rPr lang="es-MX" sz="1000" b="1" dirty="0" smtClean="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generales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$ 1,782,677.74</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$ 232,500.02</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$ 2,015,177.76</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3863367118"/>
                  </a:ext>
                </a:extLst>
              </a:tr>
              <a:tr h="694834">
                <a:tc>
                  <a:txBody>
                    <a:bodyPr/>
                    <a:lstStyle/>
                    <a:p>
                      <a:pPr algn="l">
                        <a:lnSpc>
                          <a:spcPct val="100000"/>
                        </a:lnSpc>
                        <a:spcAft>
                          <a:spcPts val="0"/>
                        </a:spcAft>
                      </a:pPr>
                      <a:r>
                        <a:rPr lang="es-MX"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4000: Transferencias, asignaciones, subsidios y otras ayudas</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3787688536"/>
                  </a:ext>
                </a:extLst>
              </a:tr>
              <a:tr h="463225">
                <a:tc>
                  <a:txBody>
                    <a:bodyPr/>
                    <a:lstStyle/>
                    <a:p>
                      <a:pPr algn="l">
                        <a:lnSpc>
                          <a:spcPct val="100000"/>
                        </a:lnSpc>
                        <a:spcAft>
                          <a:spcPts val="0"/>
                        </a:spcAft>
                      </a:pPr>
                      <a:r>
                        <a:rPr lang="es-MX" sz="1000" b="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5000: Bienes muebles e inmuebles</a:t>
                      </a: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endParaRPr lang="es-MX" sz="110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1198649607"/>
                  </a:ext>
                </a:extLst>
              </a:tr>
              <a:tr h="231613">
                <a:tc>
                  <a:txBody>
                    <a:bodyPr/>
                    <a:lstStyle/>
                    <a:p>
                      <a:pPr algn="l">
                        <a:lnSpc>
                          <a:spcPct val="100000"/>
                        </a:lnSpc>
                        <a:spcAft>
                          <a:spcPts val="0"/>
                        </a:spcAft>
                      </a:pPr>
                      <a:r>
                        <a:rPr lang="es-MX" sz="1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6000: Obras públicas</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3819135101"/>
                  </a:ext>
                </a:extLst>
              </a:tr>
              <a:tr h="254772">
                <a:tc gridSpan="3">
                  <a:txBody>
                    <a:bodyPr/>
                    <a:lstStyle/>
                    <a:p>
                      <a:pPr algn="r">
                        <a:lnSpc>
                          <a:spcPct val="100000"/>
                        </a:lnSpc>
                        <a:spcAft>
                          <a:spcPts val="0"/>
                        </a:spcAft>
                      </a:pPr>
                      <a:r>
                        <a:rPr lang="es-MX" sz="11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Total</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tc hMerge="1">
                  <a:txBody>
                    <a:bodyPr/>
                    <a:lstStyle/>
                    <a:p>
                      <a:endParaRPr lang="es-MX"/>
                    </a:p>
                  </a:txBody>
                  <a:tcPr/>
                </a:tc>
                <a:tc hMerge="1">
                  <a:txBody>
                    <a:bodyPr/>
                    <a:lstStyle/>
                    <a:p>
                      <a:endParaRPr lang="es-MX"/>
                    </a:p>
                  </a:txBody>
                  <a:tcPr/>
                </a:tc>
                <a:tc>
                  <a:txBody>
                    <a:bodyPr/>
                    <a:lstStyle/>
                    <a:p>
                      <a:pPr algn="r">
                        <a:lnSpc>
                          <a:spcPct val="100000"/>
                        </a:lnSpc>
                        <a:spcAft>
                          <a:spcPts val="0"/>
                        </a:spcAft>
                      </a:pPr>
                      <a:r>
                        <a:rPr lang="es-MX" sz="1100" dirty="0" smtClean="0">
                          <a:effectLst/>
                          <a:latin typeface="Mestiza" panose="00000500000000000000" pitchFamily="50" charset="0"/>
                          <a:ea typeface="Calibri" panose="020F0502020204030204" pitchFamily="34" charset="0"/>
                          <a:cs typeface="Times New Roman" panose="02020603050405020304" pitchFamily="18" charset="0"/>
                        </a:rPr>
                        <a:t>$ 14,251,169.43</a:t>
                      </a:r>
                      <a:endParaRPr lang="es-MX" sz="1100" dirty="0">
                        <a:effectLst/>
                        <a:latin typeface="Mestiza" panose="00000500000000000000" pitchFamily="50" charset="0"/>
                        <a:ea typeface="Calibri" panose="020F0502020204030204" pitchFamily="34" charset="0"/>
                        <a:cs typeface="Times New Roman" panose="02020603050405020304" pitchFamily="18" charset="0"/>
                      </a:endParaRPr>
                    </a:p>
                  </a:txBody>
                  <a:tcPr marL="44450" marR="44450" marT="0" marB="0" anchor="ctr">
                    <a:lnL w="6350" cap="flat" cmpd="sng" algn="ctr">
                      <a:solidFill>
                        <a:srgbClr val="651D32"/>
                      </a:solidFill>
                      <a:prstDash val="solid"/>
                      <a:round/>
                      <a:headEnd type="none" w="med" len="med"/>
                      <a:tailEnd type="none" w="med" len="med"/>
                    </a:lnL>
                    <a:lnR w="6350" cap="flat" cmpd="sng" algn="ctr">
                      <a:solidFill>
                        <a:srgbClr val="651D32"/>
                      </a:solidFill>
                      <a:prstDash val="solid"/>
                      <a:round/>
                      <a:headEnd type="none" w="med" len="med"/>
                      <a:tailEnd type="none" w="med" len="med"/>
                    </a:lnR>
                    <a:lnT w="6350" cap="flat" cmpd="sng" algn="ctr">
                      <a:solidFill>
                        <a:srgbClr val="651D32"/>
                      </a:solidFill>
                      <a:prstDash val="solid"/>
                      <a:round/>
                      <a:headEnd type="none" w="med" len="med"/>
                      <a:tailEnd type="none" w="med" len="med"/>
                    </a:lnT>
                    <a:lnB w="6350" cap="flat" cmpd="sng" algn="ctr">
                      <a:solidFill>
                        <a:srgbClr val="651D32"/>
                      </a:solidFill>
                      <a:prstDash val="solid"/>
                      <a:round/>
                      <a:headEnd type="none" w="med" len="med"/>
                      <a:tailEnd type="none" w="med" len="med"/>
                    </a:lnB>
                    <a:solidFill>
                      <a:schemeClr val="bg1"/>
                    </a:solidFill>
                  </a:tcPr>
                </a:tc>
                <a:extLst>
                  <a:ext uri="{0D108BD9-81ED-4DB2-BD59-A6C34878D82A}">
                    <a16:rowId xmlns:a16="http://schemas.microsoft.com/office/drawing/2014/main" val="1186035262"/>
                  </a:ext>
                </a:extLst>
              </a:tr>
            </a:tbl>
          </a:graphicData>
        </a:graphic>
      </p:graphicFrame>
      <p:pic>
        <p:nvPicPr>
          <p:cNvPr id="8" name="Imagen 7"/>
          <p:cNvPicPr>
            <a:picLocks noChangeAspect="1"/>
          </p:cNvPicPr>
          <p:nvPr/>
        </p:nvPicPr>
        <p:blipFill rotWithShape="1">
          <a:blip r:embed="rId6">
            <a:extLst>
              <a:ext uri="{28A0092B-C50C-407E-A947-70E740481C1C}">
                <a14:useLocalDpi xmlns:a14="http://schemas.microsoft.com/office/drawing/2010/main" val="0"/>
              </a:ext>
            </a:extLst>
          </a:blip>
          <a:srcRect l="50000"/>
          <a:stretch/>
        </p:blipFill>
        <p:spPr>
          <a:xfrm>
            <a:off x="6414340" y="1933461"/>
            <a:ext cx="2406132" cy="13265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1857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8</a:t>
            </a:fld>
            <a:endParaRPr lang="es-MX" dirty="0"/>
          </a:p>
        </p:txBody>
      </p:sp>
      <p:sp>
        <p:nvSpPr>
          <p:cNvPr id="23" name="4 Elipse">
            <a:extLst>
              <a:ext uri="{FF2B5EF4-FFF2-40B4-BE49-F238E27FC236}">
                <a16:creationId xmlns:a16="http://schemas.microsoft.com/office/drawing/2014/main" id="{86EFDE5D-2D09-4048-B494-CE66419CD8F8}"/>
              </a:ext>
            </a:extLst>
          </p:cNvPr>
          <p:cNvSpPr/>
          <p:nvPr/>
        </p:nvSpPr>
        <p:spPr>
          <a:xfrm>
            <a:off x="240760" y="98072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smtClean="0">
                <a:solidFill>
                  <a:schemeClr val="bg1"/>
                </a:solidFill>
                <a:effectLst>
                  <a:outerShdw blurRad="38100" dist="38100" dir="2700000" algn="tl">
                    <a:srgbClr val="000000">
                      <a:alpha val="43137"/>
                    </a:srgbClr>
                  </a:outerShdw>
                </a:effectLst>
                <a:latin typeface="Mestiza" panose="00000500000000000000" pitchFamily="50" charset="0"/>
              </a:rPr>
              <a:t>6</a:t>
            </a:r>
            <a:endParaRPr lang="es-MX" sz="1400" b="1" dirty="0">
              <a:solidFill>
                <a:schemeClr val="bg1"/>
              </a:solidFill>
              <a:effectLst>
                <a:outerShdw blurRad="38100" dist="38100" dir="2700000" algn="tl">
                  <a:srgbClr val="000000">
                    <a:alpha val="43137"/>
                  </a:srgbClr>
                </a:outerShdw>
              </a:effectLst>
              <a:latin typeface="Mestiza" panose="00000500000000000000" pitchFamily="50" charset="0"/>
            </a:endParaRPr>
          </a:p>
        </p:txBody>
      </p:sp>
      <p:sp>
        <p:nvSpPr>
          <p:cNvPr id="2" name="3 CuadroTexto">
            <a:extLst>
              <a:ext uri="{FF2B5EF4-FFF2-40B4-BE49-F238E27FC236}">
                <a16:creationId xmlns:a16="http://schemas.microsoft.com/office/drawing/2014/main" id="{4CF6CDB5-6173-81AC-F27E-7983D6420A9B}"/>
              </a:ext>
            </a:extLst>
          </p:cNvPr>
          <p:cNvSpPr txBox="1"/>
          <p:nvPr/>
        </p:nvSpPr>
        <p:spPr>
          <a:xfrm>
            <a:off x="611560" y="1002214"/>
            <a:ext cx="4896544" cy="338554"/>
          </a:xfrm>
          <a:prstGeom prst="rect">
            <a:avLst/>
          </a:prstGeom>
          <a:noFill/>
        </p:spPr>
        <p:txBody>
          <a:bodyPr wrap="square" rtlCol="0">
            <a:spAutoFit/>
          </a:bodyPr>
          <a:lstStyle/>
          <a:p>
            <a:r>
              <a:rPr lang="es-MX" sz="1600" b="1" dirty="0" smtClean="0">
                <a:solidFill>
                  <a:srgbClr val="992D49"/>
                </a:solidFill>
                <a:effectLst>
                  <a:outerShdw blurRad="38100" dist="38100" dir="2700000" algn="tl">
                    <a:srgbClr val="000000">
                      <a:alpha val="43137"/>
                    </a:srgbClr>
                  </a:outerShdw>
                </a:effectLst>
                <a:latin typeface="Mestiza" panose="00000500000000000000" pitchFamily="50" charset="0"/>
              </a:rPr>
              <a:t>Percepción de la Población Atendida</a:t>
            </a:r>
            <a:endParaRPr lang="es-MX" sz="1600" b="1" dirty="0">
              <a:solidFill>
                <a:srgbClr val="992D49"/>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5" name="9 Tabla">
            <a:extLst>
              <a:ext uri="{FF2B5EF4-FFF2-40B4-BE49-F238E27FC236}">
                <a16:creationId xmlns:a16="http://schemas.microsoft.com/office/drawing/2014/main" id="{266DBD82-2112-484D-82EC-C40242E30A38}"/>
              </a:ext>
            </a:extLst>
          </p:cNvPr>
          <p:cNvGraphicFramePr>
            <a:graphicFrameLocks noGrp="1"/>
          </p:cNvGraphicFramePr>
          <p:nvPr>
            <p:extLst>
              <p:ext uri="{D42A27DB-BD31-4B8C-83A1-F6EECF244321}">
                <p14:modId xmlns:p14="http://schemas.microsoft.com/office/powerpoint/2010/main" val="1881193237"/>
              </p:ext>
            </p:extLst>
          </p:nvPr>
        </p:nvGraphicFramePr>
        <p:xfrm>
          <a:off x="323528" y="1430479"/>
          <a:ext cx="8496944" cy="845820"/>
        </p:xfrm>
        <a:graphic>
          <a:graphicData uri="http://schemas.openxmlformats.org/drawingml/2006/table">
            <a:tbl>
              <a:tblPr firstRow="1" bandRow="1">
                <a:effectLst/>
                <a:tableStyleId>{5C22544A-7EE6-4342-B048-85BDC9FD1C3A}</a:tableStyleId>
              </a:tblPr>
              <a:tblGrid>
                <a:gridCol w="8496944">
                  <a:extLst>
                    <a:ext uri="{9D8B030D-6E8A-4147-A177-3AD203B41FA5}">
                      <a16:colId xmlns:a16="http://schemas.microsoft.com/office/drawing/2014/main" val="20000"/>
                    </a:ext>
                  </a:extLst>
                </a:gridCol>
              </a:tblGrid>
              <a:tr h="576064">
                <a:tc>
                  <a:txBody>
                    <a:bodyPr/>
                    <a:lstStyle/>
                    <a:p>
                      <a:pPr algn="just">
                        <a:lnSpc>
                          <a:spcPct val="150000"/>
                        </a:lnSpc>
                        <a:spcAft>
                          <a:spcPts val="0"/>
                        </a:spcAft>
                      </a:pPr>
                      <a:r>
                        <a:rPr lang="es-MX" sz="1100" b="0" dirty="0" smtClean="0">
                          <a:solidFill>
                            <a:schemeClr val="tx1"/>
                          </a:solidFill>
                          <a:effectLst/>
                          <a:latin typeface="Mestiza" panose="00000500000000000000" pitchFamily="50" charset="0"/>
                          <a:ea typeface="Calibri"/>
                          <a:cs typeface="Times New Roman"/>
                        </a:rPr>
                        <a:t>El programa </a:t>
                      </a:r>
                      <a:r>
                        <a:rPr lang="es-MX" sz="1100" b="1" dirty="0" smtClean="0">
                          <a:solidFill>
                            <a:schemeClr val="tx1"/>
                          </a:solidFill>
                          <a:effectLst/>
                          <a:latin typeface="Mestiza" panose="00000500000000000000" pitchFamily="50" charset="0"/>
                          <a:ea typeface="Calibri"/>
                          <a:cs typeface="Times New Roman"/>
                        </a:rPr>
                        <a:t>Dengue </a:t>
                      </a:r>
                      <a:r>
                        <a:rPr lang="es-MX" sz="1100" b="0" dirty="0" smtClean="0">
                          <a:solidFill>
                            <a:schemeClr val="tx1"/>
                          </a:solidFill>
                          <a:effectLst/>
                          <a:latin typeface="Mestiza" panose="00000500000000000000" pitchFamily="50" charset="0"/>
                          <a:ea typeface="Calibri"/>
                          <a:cs typeface="Times New Roman"/>
                        </a:rPr>
                        <a:t>no cuenta con un instrumento para medir el grado de satisfacción de la Población</a:t>
                      </a:r>
                      <a:r>
                        <a:rPr lang="es-MX" sz="1100" b="0" baseline="0" dirty="0" smtClean="0">
                          <a:solidFill>
                            <a:schemeClr val="tx1"/>
                          </a:solidFill>
                          <a:effectLst/>
                          <a:latin typeface="Mestiza" panose="00000500000000000000" pitchFamily="50" charset="0"/>
                          <a:ea typeface="Calibri"/>
                          <a:cs typeface="Times New Roman"/>
                        </a:rPr>
                        <a:t> Atendida.</a:t>
                      </a:r>
                    </a:p>
                    <a:p>
                      <a:pPr algn="just">
                        <a:lnSpc>
                          <a:spcPct val="150000"/>
                        </a:lnSpc>
                        <a:spcAft>
                          <a:spcPts val="0"/>
                        </a:spcAft>
                      </a:pPr>
                      <a:r>
                        <a:rPr lang="es-MX" sz="1100" b="0" baseline="0" dirty="0" smtClean="0">
                          <a:solidFill>
                            <a:schemeClr val="tx1"/>
                          </a:solidFill>
                          <a:effectLst/>
                          <a:latin typeface="Mestiza" panose="00000500000000000000" pitchFamily="50" charset="0"/>
                          <a:ea typeface="Calibri"/>
                          <a:cs typeface="Times New Roman"/>
                        </a:rPr>
                        <a:t>Por lo que, se recomienda gestionar dicho instrumento que permita recabar información para medir el grado de satisfacción de la población atendida y sus resultados.</a:t>
                      </a:r>
                      <a:endParaRPr lang="es-MX" sz="1100" b="0" dirty="0" smtClean="0">
                        <a:solidFill>
                          <a:schemeClr val="tx1"/>
                        </a:solidFill>
                        <a:effectLst/>
                        <a:latin typeface="Mestiza" panose="00000500000000000000" pitchFamily="50" charset="0"/>
                        <a:ea typeface="Calibri"/>
                        <a:cs typeface="Times New Roman"/>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20 Elipse"/>
          <p:cNvSpPr/>
          <p:nvPr/>
        </p:nvSpPr>
        <p:spPr>
          <a:xfrm>
            <a:off x="240760" y="2410128"/>
            <a:ext cx="370800" cy="370800"/>
          </a:xfrm>
          <a:prstGeom prst="ellipse">
            <a:avLst/>
          </a:prstGeom>
          <a:blipFill>
            <a:blip r:embed="rId3"/>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7</a:t>
            </a:r>
          </a:p>
        </p:txBody>
      </p:sp>
      <p:sp>
        <p:nvSpPr>
          <p:cNvPr id="7" name="3 CuadroTexto">
            <a:extLst>
              <a:ext uri="{FF2B5EF4-FFF2-40B4-BE49-F238E27FC236}">
                <a16:creationId xmlns:a16="http://schemas.microsoft.com/office/drawing/2014/main" id="{98E40C20-BD6E-C708-F079-96F29A37D6BE}"/>
              </a:ext>
            </a:extLst>
          </p:cNvPr>
          <p:cNvSpPr txBox="1"/>
          <p:nvPr/>
        </p:nvSpPr>
        <p:spPr>
          <a:xfrm>
            <a:off x="611560" y="2431614"/>
            <a:ext cx="3456384" cy="338554"/>
          </a:xfrm>
          <a:prstGeom prst="rect">
            <a:avLst/>
          </a:prstGeom>
          <a:noFill/>
        </p:spPr>
        <p:txBody>
          <a:bodyPr wrap="square" rtlCol="0">
            <a:spAutoFit/>
          </a:bodyPr>
          <a:lstStyle/>
          <a:p>
            <a:r>
              <a:rPr lang="es-MX" sz="1600" b="1" dirty="0" smtClean="0">
                <a:solidFill>
                  <a:srgbClr val="742E43"/>
                </a:solidFill>
                <a:effectLst>
                  <a:outerShdw blurRad="38100" dist="38100" dir="2700000" algn="tl">
                    <a:srgbClr val="000000">
                      <a:alpha val="43137"/>
                    </a:srgbClr>
                  </a:outerShdw>
                </a:effectLst>
                <a:latin typeface="Mestiza" panose="00000500000000000000" pitchFamily="50" charset="0"/>
              </a:rPr>
              <a:t>Medición de Resultados</a:t>
            </a:r>
            <a:endParaRPr lang="es-MX" sz="1600" b="1" dirty="0">
              <a:solidFill>
                <a:srgbClr val="742E43"/>
              </a:solidFill>
              <a:effectLst>
                <a:outerShdw blurRad="38100" dist="38100" dir="2700000" algn="tl">
                  <a:srgbClr val="000000">
                    <a:alpha val="43137"/>
                  </a:srgbClr>
                </a:outerShdw>
              </a:effectLst>
              <a:latin typeface="Mestiza" panose="00000500000000000000" pitchFamily="50" charset="0"/>
            </a:endParaRPr>
          </a:p>
        </p:txBody>
      </p:sp>
      <p:graphicFrame>
        <p:nvGraphicFramePr>
          <p:cNvPr id="4" name="Tabla 3"/>
          <p:cNvGraphicFramePr>
            <a:graphicFrameLocks noGrp="1"/>
          </p:cNvGraphicFramePr>
          <p:nvPr>
            <p:extLst>
              <p:ext uri="{D42A27DB-BD31-4B8C-83A1-F6EECF244321}">
                <p14:modId xmlns:p14="http://schemas.microsoft.com/office/powerpoint/2010/main" val="4095164750"/>
              </p:ext>
            </p:extLst>
          </p:nvPr>
        </p:nvGraphicFramePr>
        <p:xfrm>
          <a:off x="323528" y="2852936"/>
          <a:ext cx="8496944" cy="3828916"/>
        </p:xfrm>
        <a:graphic>
          <a:graphicData uri="http://schemas.openxmlformats.org/drawingml/2006/table">
            <a:tbl>
              <a:tblPr firstRow="1" bandRow="1">
                <a:tableStyleId>{2D5ABB26-0587-4C30-8999-92F81FD0307C}</a:tableStyleId>
              </a:tblPr>
              <a:tblGrid>
                <a:gridCol w="4464496">
                  <a:extLst>
                    <a:ext uri="{9D8B030D-6E8A-4147-A177-3AD203B41FA5}">
                      <a16:colId xmlns:a16="http://schemas.microsoft.com/office/drawing/2014/main" val="3766661157"/>
                    </a:ext>
                  </a:extLst>
                </a:gridCol>
                <a:gridCol w="4032448">
                  <a:extLst>
                    <a:ext uri="{9D8B030D-6E8A-4147-A177-3AD203B41FA5}">
                      <a16:colId xmlns:a16="http://schemas.microsoft.com/office/drawing/2014/main" val="1813961267"/>
                    </a:ext>
                  </a:extLst>
                </a:gridCol>
              </a:tblGrid>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Fin.</a:t>
                      </a:r>
                      <a:r>
                        <a:rPr lang="es-MX" sz="1100" dirty="0" smtClean="0">
                          <a:latin typeface="Mestiza" panose="00000500000000000000" pitchFamily="50" charset="0"/>
                        </a:rPr>
                        <a:t> Letalidad</a:t>
                      </a:r>
                      <a:r>
                        <a:rPr lang="es-MX" sz="1100" baseline="0" dirty="0" smtClean="0">
                          <a:latin typeface="Mestiza" panose="00000500000000000000" pitchFamily="50" charset="0"/>
                        </a:rPr>
                        <a:t> por Dengue debajo del 1%.</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5871602"/>
                  </a:ext>
                </a:extLst>
              </a:tr>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a:t>
                      </a:r>
                      <a:r>
                        <a:rPr lang="es-MX" sz="1100" b="1" baseline="0" dirty="0" smtClean="0">
                          <a:latin typeface="Mestiza" panose="00000500000000000000" pitchFamily="50" charset="0"/>
                        </a:rPr>
                        <a:t> Propósito.</a:t>
                      </a:r>
                      <a:r>
                        <a:rPr lang="es-MX" sz="1100" baseline="0" dirty="0" smtClean="0">
                          <a:latin typeface="Mestiza" panose="00000500000000000000" pitchFamily="50" charset="0"/>
                        </a:rPr>
                        <a:t> </a:t>
                      </a:r>
                      <a:r>
                        <a:rPr lang="es-MX" sz="1100" dirty="0" smtClean="0">
                          <a:latin typeface="Mestiza" panose="00000500000000000000" pitchFamily="50" charset="0"/>
                        </a:rPr>
                        <a:t>Tasa de variación anual de la incidencia del Dengue.</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09819995"/>
                  </a:ext>
                </a:extLst>
              </a:tr>
              <a:tr h="573614">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Componente 1.</a:t>
                      </a:r>
                      <a:r>
                        <a:rPr lang="es-MX" sz="1100" dirty="0" smtClean="0">
                          <a:latin typeface="Mestiza" panose="00000500000000000000" pitchFamily="50" charset="0"/>
                        </a:rPr>
                        <a:t> Porcentaje de localidades</a:t>
                      </a:r>
                      <a:r>
                        <a:rPr lang="es-MX" sz="1100" baseline="0" dirty="0" smtClean="0">
                          <a:latin typeface="Mestiza" panose="00000500000000000000" pitchFamily="50" charset="0"/>
                        </a:rPr>
                        <a:t> prioritarias trabajadas en control larvario para disminuir los mosquitos vectores del Dengue</a:t>
                      </a:r>
                      <a:r>
                        <a:rPr lang="es-MX" sz="1100" dirty="0" smtClean="0">
                          <a:latin typeface="Mestiza" panose="00000500000000000000" pitchFamily="50" charset="0"/>
                        </a:rPr>
                        <a:t>.</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49396893"/>
                  </a:ext>
                </a:extLst>
              </a:tr>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Componente 2.</a:t>
                      </a:r>
                      <a:r>
                        <a:rPr lang="es-MX" sz="1100" dirty="0" smtClean="0">
                          <a:latin typeface="Mestiza" panose="00000500000000000000" pitchFamily="50" charset="0"/>
                        </a:rPr>
                        <a:t> Porcentaje de localidades prioritarias trabajadas</a:t>
                      </a:r>
                      <a:r>
                        <a:rPr lang="es-MX" sz="1100" baseline="0" dirty="0" smtClean="0">
                          <a:latin typeface="Mestiza" panose="00000500000000000000" pitchFamily="50" charset="0"/>
                        </a:rPr>
                        <a:t> en nebulización para disminuir los mosquitos vectores del Dengue</a:t>
                      </a:r>
                      <a:r>
                        <a:rPr lang="es-MX" sz="1100" dirty="0" smtClean="0">
                          <a:latin typeface="Mestiza" panose="00000500000000000000" pitchFamily="50" charset="0"/>
                        </a:rPr>
                        <a:t>.</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6935566"/>
                  </a:ext>
                </a:extLst>
              </a:tr>
              <a:tr h="573614">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 Actividad 1.</a:t>
                      </a:r>
                      <a:r>
                        <a:rPr lang="es-MX" sz="1100" dirty="0" smtClean="0">
                          <a:latin typeface="Mestiza" panose="00000500000000000000" pitchFamily="50" charset="0"/>
                        </a:rPr>
                        <a:t> Porcentaje de casos probables con</a:t>
                      </a:r>
                      <a:r>
                        <a:rPr lang="es-MX" sz="1100" baseline="0" dirty="0" smtClean="0">
                          <a:latin typeface="Mestiza" panose="00000500000000000000" pitchFamily="50" charset="0"/>
                        </a:rPr>
                        <a:t> menos de 10 días de fecha de inicio trabajados con rociado intradomiciliar en las localidades prioritarias</a:t>
                      </a:r>
                      <a:r>
                        <a:rPr lang="es-MX" sz="1100" dirty="0" smtClean="0">
                          <a:latin typeface="Mestiza" panose="00000500000000000000" pitchFamily="50" charset="0"/>
                        </a:rPr>
                        <a:t>.</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2192023"/>
                  </a:ext>
                </a:extLst>
              </a:tr>
              <a:tr h="660049">
                <a:tc>
                  <a:txBody>
                    <a:bodyPr/>
                    <a:lstStyle/>
                    <a:p>
                      <a:pPr marL="171450" indent="-171450" algn="just">
                        <a:buClr>
                          <a:srgbClr val="C9C2BA"/>
                        </a:buClr>
                        <a:buFont typeface="Wingdings" panose="05000000000000000000" pitchFamily="2" charset="2"/>
                        <a:buChar char="v"/>
                      </a:pPr>
                      <a:r>
                        <a:rPr lang="es-MX" sz="1100" b="1" dirty="0" smtClean="0">
                          <a:latin typeface="Mestiza" panose="00000500000000000000" pitchFamily="50" charset="0"/>
                        </a:rPr>
                        <a:t>Indicador</a:t>
                      </a:r>
                      <a:r>
                        <a:rPr lang="es-MX" sz="1100" b="1" baseline="0" dirty="0" smtClean="0">
                          <a:latin typeface="Mestiza" panose="00000500000000000000" pitchFamily="50" charset="0"/>
                        </a:rPr>
                        <a:t> Actividad 2.</a:t>
                      </a:r>
                      <a:r>
                        <a:rPr lang="es-MX" sz="1100" baseline="0" dirty="0" smtClean="0">
                          <a:latin typeface="Mestiza" panose="00000500000000000000" pitchFamily="50" charset="0"/>
                        </a:rPr>
                        <a:t> </a:t>
                      </a:r>
                      <a:r>
                        <a:rPr lang="es-MX" sz="1100" dirty="0" smtClean="0">
                          <a:latin typeface="Mestiza" panose="00000500000000000000" pitchFamily="50" charset="0"/>
                        </a:rPr>
                        <a:t>Porcentaje de localidades monitoreadas con ovitrampas.</a:t>
                      </a:r>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sz="1100" dirty="0">
                        <a:latin typeface="Mestiza" panose="00000500000000000000" pitchFamily="50" charset="0"/>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4397770"/>
                  </a:ext>
                </a:extLst>
              </a:tr>
            </a:tbl>
          </a:graphicData>
        </a:graphic>
      </p:graphicFrame>
      <p:pic>
        <p:nvPicPr>
          <p:cNvPr id="8" name="Imagen 7"/>
          <p:cNvPicPr>
            <a:picLocks noChangeAspect="1"/>
          </p:cNvPicPr>
          <p:nvPr/>
        </p:nvPicPr>
        <p:blipFill>
          <a:blip r:embed="rId4"/>
          <a:stretch>
            <a:fillRect/>
          </a:stretch>
        </p:blipFill>
        <p:spPr>
          <a:xfrm>
            <a:off x="4789172" y="2804207"/>
            <a:ext cx="3743268" cy="725487"/>
          </a:xfrm>
          <a:prstGeom prst="rect">
            <a:avLst/>
          </a:prstGeom>
        </p:spPr>
      </p:pic>
      <p:pic>
        <p:nvPicPr>
          <p:cNvPr id="11" name="Imagen 10"/>
          <p:cNvPicPr>
            <a:picLocks noChangeAspect="1"/>
          </p:cNvPicPr>
          <p:nvPr/>
        </p:nvPicPr>
        <p:blipFill>
          <a:blip r:embed="rId5"/>
          <a:stretch>
            <a:fillRect/>
          </a:stretch>
        </p:blipFill>
        <p:spPr>
          <a:xfrm>
            <a:off x="4789172" y="3483400"/>
            <a:ext cx="3743268" cy="725487"/>
          </a:xfrm>
          <a:prstGeom prst="rect">
            <a:avLst/>
          </a:prstGeom>
        </p:spPr>
      </p:pic>
      <p:pic>
        <p:nvPicPr>
          <p:cNvPr id="14" name="Imagen 13"/>
          <p:cNvPicPr>
            <a:picLocks noChangeAspect="1"/>
          </p:cNvPicPr>
          <p:nvPr/>
        </p:nvPicPr>
        <p:blipFill>
          <a:blip r:embed="rId6"/>
          <a:stretch>
            <a:fillRect/>
          </a:stretch>
        </p:blipFill>
        <p:spPr>
          <a:xfrm>
            <a:off x="4789172" y="4117714"/>
            <a:ext cx="3743268" cy="725487"/>
          </a:xfrm>
          <a:prstGeom prst="rect">
            <a:avLst/>
          </a:prstGeom>
        </p:spPr>
      </p:pic>
      <p:pic>
        <p:nvPicPr>
          <p:cNvPr id="16" name="Imagen 15"/>
          <p:cNvPicPr>
            <a:picLocks noChangeAspect="1"/>
          </p:cNvPicPr>
          <p:nvPr/>
        </p:nvPicPr>
        <p:blipFill>
          <a:blip r:embed="rId7"/>
          <a:stretch>
            <a:fillRect/>
          </a:stretch>
        </p:blipFill>
        <p:spPr>
          <a:xfrm>
            <a:off x="4789172" y="4736796"/>
            <a:ext cx="3743268" cy="725487"/>
          </a:xfrm>
          <a:prstGeom prst="rect">
            <a:avLst/>
          </a:prstGeom>
        </p:spPr>
      </p:pic>
      <p:pic>
        <p:nvPicPr>
          <p:cNvPr id="19" name="Imagen 18"/>
          <p:cNvPicPr>
            <a:picLocks noChangeAspect="1"/>
          </p:cNvPicPr>
          <p:nvPr/>
        </p:nvPicPr>
        <p:blipFill>
          <a:blip r:embed="rId8"/>
          <a:stretch>
            <a:fillRect/>
          </a:stretch>
        </p:blipFill>
        <p:spPr>
          <a:xfrm>
            <a:off x="4789172" y="5399605"/>
            <a:ext cx="3743268" cy="719390"/>
          </a:xfrm>
          <a:prstGeom prst="rect">
            <a:avLst/>
          </a:prstGeom>
        </p:spPr>
      </p:pic>
      <p:pic>
        <p:nvPicPr>
          <p:cNvPr id="21" name="Imagen 20"/>
          <p:cNvPicPr>
            <a:picLocks noChangeAspect="1"/>
          </p:cNvPicPr>
          <p:nvPr/>
        </p:nvPicPr>
        <p:blipFill>
          <a:blip r:embed="rId9"/>
          <a:stretch>
            <a:fillRect/>
          </a:stretch>
        </p:blipFill>
        <p:spPr>
          <a:xfrm>
            <a:off x="4789172" y="6011191"/>
            <a:ext cx="3743268" cy="719390"/>
          </a:xfrm>
          <a:prstGeom prst="rect">
            <a:avLst/>
          </a:prstGeom>
        </p:spPr>
      </p:pic>
    </p:spTree>
    <p:extLst>
      <p:ext uri="{BB962C8B-B14F-4D97-AF65-F5344CB8AC3E}">
        <p14:creationId xmlns:p14="http://schemas.microsoft.com/office/powerpoint/2010/main" val="1512777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Marcador de número de diapositiva"/>
          <p:cNvSpPr>
            <a:spLocks noGrp="1"/>
          </p:cNvSpPr>
          <p:nvPr>
            <p:ph type="sldNum" sz="quarter" idx="4"/>
          </p:nvPr>
        </p:nvSpPr>
        <p:spPr>
          <a:xfrm>
            <a:off x="8316416" y="6669384"/>
            <a:ext cx="828000" cy="216000"/>
          </a:xfrm>
        </p:spPr>
        <p:txBody>
          <a:bodyPr/>
          <a:lstStyle/>
          <a:p>
            <a:fld id="{34762513-7D76-44F4-A4EB-02F5BA9AE113}" type="slidenum">
              <a:rPr lang="es-MX" smtClean="0"/>
              <a:t>9</a:t>
            </a:fld>
            <a:endParaRPr lang="es-MX" dirty="0"/>
          </a:p>
        </p:txBody>
      </p:sp>
      <p:sp>
        <p:nvSpPr>
          <p:cNvPr id="11" name="10 Elipse"/>
          <p:cNvSpPr/>
          <p:nvPr/>
        </p:nvSpPr>
        <p:spPr>
          <a:xfrm>
            <a:off x="251520" y="969968"/>
            <a:ext cx="370800" cy="370800"/>
          </a:xfrm>
          <a:prstGeom prst="ellipse">
            <a:avLst/>
          </a:prstGeom>
          <a:blipFill>
            <a:blip r:embed="rId2"/>
            <a:stretch>
              <a:fillRect/>
            </a:stretch>
          </a:blip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1"/>
          </a:lnRef>
          <a:fillRef idx="3">
            <a:schemeClr val="accent1"/>
          </a:fillRef>
          <a:effectRef idx="3">
            <a:schemeClr val="accent1"/>
          </a:effectRef>
          <a:fontRef idx="minor">
            <a:schemeClr val="lt1"/>
          </a:fontRef>
        </p:style>
        <p:txBody>
          <a:bodyPr rtlCol="0" anchor="ctr"/>
          <a:lstStyle/>
          <a:p>
            <a:pPr algn="ctr"/>
            <a:r>
              <a:rPr lang="es-MX" sz="1400" b="1" dirty="0">
                <a:solidFill>
                  <a:schemeClr val="bg1"/>
                </a:solidFill>
                <a:effectLst>
                  <a:outerShdw blurRad="38100" dist="38100" dir="2700000" algn="tl">
                    <a:srgbClr val="000000">
                      <a:alpha val="43137"/>
                    </a:srgbClr>
                  </a:outerShdw>
                </a:effectLst>
                <a:latin typeface="Mestiza" panose="00000500000000000000" pitchFamily="50" charset="0"/>
              </a:rPr>
              <a:t>8</a:t>
            </a:r>
          </a:p>
        </p:txBody>
      </p:sp>
      <p:sp>
        <p:nvSpPr>
          <p:cNvPr id="2" name="3 CuadroTexto">
            <a:extLst>
              <a:ext uri="{FF2B5EF4-FFF2-40B4-BE49-F238E27FC236}">
                <a16:creationId xmlns:a16="http://schemas.microsoft.com/office/drawing/2014/main" id="{2D722A1E-B91F-482D-0750-1C1BA512E6FB}"/>
              </a:ext>
            </a:extLst>
          </p:cNvPr>
          <p:cNvSpPr txBox="1"/>
          <p:nvPr/>
        </p:nvSpPr>
        <p:spPr>
          <a:xfrm>
            <a:off x="611560" y="1002214"/>
            <a:ext cx="2379837" cy="338554"/>
          </a:xfrm>
          <a:prstGeom prst="rect">
            <a:avLst/>
          </a:prstGeom>
          <a:noFill/>
        </p:spPr>
        <p:txBody>
          <a:bodyPr wrap="square" rtlCol="0">
            <a:spAutoFit/>
          </a:bodyPr>
          <a:lstStyle>
            <a:defPPr>
              <a:defRPr lang="es-MX"/>
            </a:defPPr>
            <a:lvl1pPr>
              <a:defRPr sz="1600" b="1">
                <a:solidFill>
                  <a:srgbClr val="992D49"/>
                </a:solidFill>
                <a:effectLst>
                  <a:outerShdw blurRad="38100" dist="38100" dir="2700000" algn="tl">
                    <a:srgbClr val="000000">
                      <a:alpha val="43137"/>
                    </a:srgbClr>
                  </a:outerShdw>
                </a:effectLst>
                <a:latin typeface="Mestiza" panose="00000500000000000000" pitchFamily="50" charset="0"/>
              </a:defRPr>
            </a:lvl1pPr>
          </a:lstStyle>
          <a:p>
            <a:r>
              <a:rPr lang="es-MX" dirty="0"/>
              <a:t>Análisis FODA</a:t>
            </a:r>
          </a:p>
        </p:txBody>
      </p:sp>
      <p:graphicFrame>
        <p:nvGraphicFramePr>
          <p:cNvPr id="6" name="7 Tabla"/>
          <p:cNvGraphicFramePr>
            <a:graphicFrameLocks noGrp="1"/>
          </p:cNvGraphicFramePr>
          <p:nvPr>
            <p:extLst>
              <p:ext uri="{D42A27DB-BD31-4B8C-83A1-F6EECF244321}">
                <p14:modId xmlns:p14="http://schemas.microsoft.com/office/powerpoint/2010/main" val="3944520174"/>
              </p:ext>
            </p:extLst>
          </p:nvPr>
        </p:nvGraphicFramePr>
        <p:xfrm>
          <a:off x="251520" y="1480904"/>
          <a:ext cx="8640960" cy="5128895"/>
        </p:xfrm>
        <a:graphic>
          <a:graphicData uri="http://schemas.openxmlformats.org/drawingml/2006/table">
            <a:tbl>
              <a:tblPr firstRow="1" bandRow="1">
                <a:effectLst/>
                <a:tableStyleId>{5C22544A-7EE6-4342-B048-85BDC9FD1C3A}</a:tableStyleId>
              </a:tblPr>
              <a:tblGrid>
                <a:gridCol w="8640960">
                  <a:extLst>
                    <a:ext uri="{9D8B030D-6E8A-4147-A177-3AD203B41FA5}">
                      <a16:colId xmlns:a16="http://schemas.microsoft.com/office/drawing/2014/main" val="20000"/>
                    </a:ext>
                  </a:extLst>
                </a:gridCol>
              </a:tblGrid>
              <a:tr h="252510">
                <a:tc>
                  <a:txBody>
                    <a:bodyPr/>
                    <a:lstStyle/>
                    <a:p>
                      <a:pPr marL="0" algn="ctr" defTabSz="914400" rtl="0" eaLnBrk="1" latinLnBrk="0" hangingPunct="1"/>
                      <a:r>
                        <a:rPr lang="es-MX" sz="1100" b="1" kern="1200" dirty="0" smtClean="0">
                          <a:solidFill>
                            <a:sysClr val="windowText" lastClr="000000"/>
                          </a:solidFill>
                          <a:effectLst/>
                          <a:latin typeface="Mestiza" panose="00000500000000000000" pitchFamily="50" charset="0"/>
                          <a:ea typeface="+mn-ea"/>
                          <a:cs typeface="+mn-cs"/>
                        </a:rPr>
                        <a:t>Fortalezas</a:t>
                      </a:r>
                      <a:endParaRPr lang="es-MX" sz="1100" b="1" kern="1200" dirty="0">
                        <a:solidFill>
                          <a:sysClr val="windowText" lastClr="000000"/>
                        </a:solidFill>
                        <a:effectLst/>
                        <a:latin typeface="Mestiza" panose="00000500000000000000" pitchFamily="50" charset="0"/>
                        <a:ea typeface="+mn-ea"/>
                        <a:cs typeface="+mn-cs"/>
                      </a:endParaRPr>
                    </a:p>
                  </a:txBody>
                  <a:tcPr anchor="ct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rgbClr val="C9C2BA"/>
                    </a:solidFill>
                  </a:tcPr>
                </a:tc>
                <a:extLst>
                  <a:ext uri="{0D108BD9-81ED-4DB2-BD59-A6C34878D82A}">
                    <a16:rowId xmlns:a16="http://schemas.microsoft.com/office/drawing/2014/main" val="10002"/>
                  </a:ext>
                </a:extLst>
              </a:tr>
              <a:tr h="2361296">
                <a:tc>
                  <a:txBody>
                    <a:bodyPr/>
                    <a:lstStyle/>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tiene identificado el problema que busca resolver, mismo que se encuentra identificado en el árbol de problema del programa y en el PED Sinaloa 2017 - 2021.</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Está vinculado a los objetivos y estrategias del PSS 2017 – 2021 y del PED Sinaloa 2017 – 2021.</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la MIR y sus fichas técnicas donde las metas de los indicadores están orientadas a impulsar el desempeño del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encuentra alineado conforme a la Ley de Salud del Estado de Sinaloa.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Existen elementos metodológicos y de planeación que permiten diseñar, monitorear, dar seguimiento, evaluar y rendir cuentas del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encuentra acorde con lineamientos de planeación estatal y federal.</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difunde información relevante sobre el programa en el sitio web de los SSS.</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ha incrementado la difusión de la campaña de control del Dengue para llegar al mayor número de personas y lograr su participación.</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brinda capacitación continua al personal médico en el diagnóstico y tratamiento a casos probables de dengue.</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información sobre la población objetivo, que cubre 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alcanzó un 84.0% de cobertura en el ejercicio fiscal 2021.</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puede localizar en la página web de los SSS la información de los principales resultados del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guías metodológicas y operativas de trabajo para diferentes acciones, asimismo, se registran las observaciones que se lleguen a tener sobre dichos documentos para tomarlo en cuenta en futuras actualizaciones.</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encuentran definidas las áreas donde se genera el mayor número de casos de dengue.</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el personal capacitado en las 6 jurisdicciones sanitarias en las que se encuentran las localidades prioritarias.</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cuenta con la designación de presupuesto programado año con año.</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Se utilizan elementos metodológicos y normas que apoyan la información.</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Los procesos clave en la operación del programa coinciden con las actividades y metas de la MIR.</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 Se mantiene en constante actualización la MIR (anualmente).</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Contar con el personal capacitado para operar el programa. </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Contar con los recursos financieros para la operación del programa y contar con los vehículos para la operación del programa.</a:t>
                      </a:r>
                    </a:p>
                    <a:p>
                      <a:pPr marL="171450" marR="0" lvl="0" indent="-171450" algn="just" defTabSz="914400" rtl="0" eaLnBrk="1" fontAlgn="auto" latinLnBrk="0" hangingPunct="1">
                        <a:lnSpc>
                          <a:spcPct val="114000"/>
                        </a:lnSpc>
                        <a:spcBef>
                          <a:spcPts val="0"/>
                        </a:spcBef>
                        <a:spcAft>
                          <a:spcPts val="0"/>
                        </a:spcAft>
                        <a:buClrTx/>
                        <a:buSzTx/>
                        <a:buFont typeface="Arial" pitchFamily="34" charset="0"/>
                        <a:buChar char="•"/>
                        <a:tabLst/>
                        <a:defRPr/>
                      </a:pPr>
                      <a:r>
                        <a:rPr lang="es-MX" sz="1100" b="0" kern="1200" dirty="0" smtClean="0">
                          <a:solidFill>
                            <a:schemeClr val="tx1"/>
                          </a:solidFill>
                          <a:latin typeface="Mestiza" panose="00000500000000000000" pitchFamily="50" charset="0"/>
                          <a:ea typeface="+mn-ea"/>
                          <a:cs typeface="+mn-cs"/>
                        </a:rPr>
                        <a:t>Los resultados de Fin y Propósito se encuentran vertidos en la MIR.</a:t>
                      </a:r>
                    </a:p>
                  </a:txBody>
                  <a:tcPr>
                    <a:lnL w="6350" cap="flat" cmpd="sng" algn="ctr">
                      <a:solidFill>
                        <a:srgbClr val="C9C2BA"/>
                      </a:solidFill>
                      <a:prstDash val="solid"/>
                      <a:round/>
                      <a:headEnd type="none" w="med" len="med"/>
                      <a:tailEnd type="none" w="med" len="med"/>
                    </a:lnL>
                    <a:lnR w="6350" cap="flat" cmpd="sng" algn="ctr">
                      <a:solidFill>
                        <a:srgbClr val="C9C2BA"/>
                      </a:solidFill>
                      <a:prstDash val="solid"/>
                      <a:round/>
                      <a:headEnd type="none" w="med" len="med"/>
                      <a:tailEnd type="none" w="med" len="med"/>
                    </a:lnR>
                    <a:lnT w="6350" cap="flat" cmpd="sng" algn="ctr">
                      <a:solidFill>
                        <a:srgbClr val="C9C2BA"/>
                      </a:solidFill>
                      <a:prstDash val="solid"/>
                      <a:round/>
                      <a:headEnd type="none" w="med" len="med"/>
                      <a:tailEnd type="none" w="med" len="med"/>
                    </a:lnT>
                    <a:lnB w="6350" cap="flat" cmpd="sng" algn="ctr">
                      <a:solidFill>
                        <a:srgbClr val="C9C2BA"/>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1325190"/>
      </p:ext>
    </p:extLst>
  </p:cSld>
  <p:clrMapOvr>
    <a:masterClrMapping/>
  </p:clrMapOvr>
  <p:timing>
    <p:tnLst>
      <p:par>
        <p:cTn id="1" dur="indefinite" restart="never" nodeType="tmRoot"/>
      </p:par>
    </p:tnLst>
  </p:timing>
</p:sld>
</file>

<file path=ppt/theme/theme1.xml><?xml version="1.0" encoding="utf-8"?>
<a:theme xmlns:a="http://schemas.openxmlformats.org/drawingml/2006/main" name="INFORME. Asistencia Alimentaria (Despensas y Desayunos Escolar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INFORME. Asistencia Alimentaria (Despensas y Desayunos Escolares)</Template>
  <TotalTime>6938</TotalTime>
  <Words>2578</Words>
  <Application>Microsoft Office PowerPoint</Application>
  <PresentationFormat>Presentación en pantalla (4:3)</PresentationFormat>
  <Paragraphs>241</Paragraphs>
  <Slides>13</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13</vt:i4>
      </vt:variant>
    </vt:vector>
  </HeadingPairs>
  <TitlesOfParts>
    <vt:vector size="19" baseType="lpstr">
      <vt:lpstr>Arial</vt:lpstr>
      <vt:lpstr>Calibri</vt:lpstr>
      <vt:lpstr>Mestiza</vt:lpstr>
      <vt:lpstr>Times New Roman</vt:lpstr>
      <vt:lpstr>Wingdings</vt:lpstr>
      <vt:lpstr>INFORME. Asistencia Alimentaria (Despensas y Desayunos Escolares)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Dengue</dc:title>
  <dc:creator>CLSinaloa</dc:creator>
  <cp:lastModifiedBy>Lenovo</cp:lastModifiedBy>
  <cp:revision>244</cp:revision>
  <dcterms:created xsi:type="dcterms:W3CDTF">2020-02-21T23:32:07Z</dcterms:created>
  <dcterms:modified xsi:type="dcterms:W3CDTF">2022-11-22T21:35:26Z</dcterms:modified>
</cp:coreProperties>
</file>